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0" r:id="rId3"/>
    <p:sldId id="331" r:id="rId4"/>
    <p:sldId id="258" r:id="rId5"/>
    <p:sldId id="332" r:id="rId6"/>
    <p:sldId id="260" r:id="rId7"/>
    <p:sldId id="259" r:id="rId8"/>
    <p:sldId id="261" r:id="rId9"/>
    <p:sldId id="262" r:id="rId10"/>
    <p:sldId id="329" r:id="rId11"/>
    <p:sldId id="330" r:id="rId12"/>
    <p:sldId id="333" r:id="rId13"/>
    <p:sldId id="334" r:id="rId14"/>
    <p:sldId id="335" r:id="rId15"/>
    <p:sldId id="313" r:id="rId16"/>
    <p:sldId id="314" r:id="rId17"/>
    <p:sldId id="315" r:id="rId18"/>
    <p:sldId id="271" r:id="rId19"/>
    <p:sldId id="337" r:id="rId20"/>
    <p:sldId id="317" r:id="rId21"/>
    <p:sldId id="321" r:id="rId22"/>
    <p:sldId id="326" r:id="rId23"/>
    <p:sldId id="323" r:id="rId24"/>
    <p:sldId id="324" r:id="rId25"/>
    <p:sldId id="312" r:id="rId26"/>
    <p:sldId id="316" r:id="rId27"/>
    <p:sldId id="318" r:id="rId28"/>
    <p:sldId id="320" r:id="rId29"/>
    <p:sldId id="336" r:id="rId30"/>
    <p:sldId id="325" r:id="rId31"/>
    <p:sldId id="338"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11" userDrawn="1">
          <p15:clr>
            <a:srgbClr val="A4A3A4"/>
          </p15:clr>
        </p15:guide>
        <p15:guide id="2" pos="374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27E0"/>
    <a:srgbClr val="A027E1"/>
    <a:srgbClr val="7326DE"/>
    <a:srgbClr val="5826DD"/>
    <a:srgbClr val="4826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4D7133-DC09-49FC-B654-61C0AD94631B}" v="15" dt="2024-10-17T14:08:44.572"/>
    <p1510:client id="{265D3416-F60E-4721-8DE6-AACBC797C87C}" v="7" dt="2024-10-17T16:48:15.256"/>
    <p1510:client id="{2741A0D9-841E-4A05-B215-317EAAF54B4B}" v="1821" dt="2024-10-17T14:15:00.099"/>
    <p1510:client id="{30A31D0F-C816-4722-94B9-F30265ACE717}" v="6" dt="2024-10-18T05:16:39.740"/>
    <p1510:client id="{36C0127E-BE97-4D55-9FA4-18F2FCCBA596}" v="1469" dt="2024-10-17T11:13:24.164"/>
    <p1510:client id="{3CB72C77-100C-4A95-98DF-BF5BD98AC12F}" v="583" dt="2024-10-17T10:24:02.515"/>
    <p1510:client id="{4668B93E-E537-4098-85FB-58310FAE86E7}" v="18" dt="2024-10-17T14:12:33.386"/>
    <p1510:client id="{5F81B3EB-6CC6-4C7D-A09D-697577A1EA18}" v="13" dt="2024-10-18T04:43:03.947"/>
    <p1510:client id="{647C3B43-6B0C-4386-9A2F-A53C6B995234}" v="275" dt="2024-10-17T18:24:31.972"/>
    <p1510:client id="{71DA116D-8A77-42B5-9621-9D0ED9DF8A66}" v="1069" dt="2024-10-17T11:05:38.310"/>
    <p1510:client id="{83BC83C9-40C6-4DAA-95F1-675A4EADC72E}" v="355" dt="2024-10-17T17:04:02.359"/>
    <p1510:client id="{8B6DFBCB-9793-4987-A9A1-790A23034B82}" v="607" dt="2024-10-17T20:26:34.443"/>
    <p1510:client id="{A498142A-1402-B142-BA6C-370B7824B5A2}" v="1922" dt="2024-10-17T18:39:55.408"/>
    <p1510:client id="{BA897367-9CAE-44DF-8253-0CEA9CBB8B82}" v="1286" dt="2024-10-17T20:03:48.458"/>
    <p1510:client id="{C7608968-C793-42C9-9FCC-5C99E8E159A0}" v="52" dt="2024-10-18T05:23:29.523"/>
    <p1510:client id="{CEE8341E-3E10-4996-A8DE-14F792EC15D7}" v="668" dt="2024-10-18T03:41:08.012"/>
    <p1510:client id="{D40C998C-8FA0-497F-ABAC-1005055898F2}" v="229" dt="2024-10-17T13:16:27.625"/>
    <p1510:client id="{EC29A455-2208-4E68-A16B-8C30EA8F1DF8}" v="277" dt="2024-10-18T05:05:58.975"/>
    <p1510:client id="{FF54E741-89C2-4C6F-AABF-9C9187AC4089}" v="7" dt="2024-10-17T16:57:01.9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2"/>
      </p:cViewPr>
      <p:guideLst>
        <p:guide orient="horz" pos="1911"/>
        <p:guide pos="374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01A3B-EBC5-309A-5833-6A3527A21A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0C1AC1E-3426-B172-8689-36E1C2C50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260371A-B511-E7AF-82D3-2555528FE6A3}"/>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5" name="Footer Placeholder 4">
            <a:extLst>
              <a:ext uri="{FF2B5EF4-FFF2-40B4-BE49-F238E27FC236}">
                <a16:creationId xmlns:a16="http://schemas.microsoft.com/office/drawing/2014/main" id="{BCEEC455-84C5-0B35-85E4-114C57FB60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F7C52D-F15C-C9F8-3335-E2F785D63641}"/>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858290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E4A95-1E34-B411-1124-761AFA6FBED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3FB203-13BE-1511-601C-7F13394B95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F944ADA-4CBE-ACD8-8C3E-A6B0EB4ED99E}"/>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5" name="Footer Placeholder 4">
            <a:extLst>
              <a:ext uri="{FF2B5EF4-FFF2-40B4-BE49-F238E27FC236}">
                <a16:creationId xmlns:a16="http://schemas.microsoft.com/office/drawing/2014/main" id="{FB188AE9-AB64-D242-C797-3D57D7200E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D197950-8BA4-A729-69AB-2A9C33B2A0D4}"/>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020947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C0F03-ECF6-9EAD-7B6F-762EC4E8EB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505B80-B287-1348-4AE5-E3185B09A4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9DFEA5-C05E-EE04-79A5-B97CAA2D5AC0}"/>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5" name="Footer Placeholder 4">
            <a:extLst>
              <a:ext uri="{FF2B5EF4-FFF2-40B4-BE49-F238E27FC236}">
                <a16:creationId xmlns:a16="http://schemas.microsoft.com/office/drawing/2014/main" id="{76234E43-5162-4C3D-E0AA-5E98F5C8A1B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94C3D3-8F53-9E28-359C-CB021024ECD7}"/>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573479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4E764-B4B6-B478-60C7-B09720C5D5D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3CC38D4-F354-496B-88C6-F649549912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037F03-F494-C075-4D7F-D70913AB0F52}"/>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5" name="Footer Placeholder 4">
            <a:extLst>
              <a:ext uri="{FF2B5EF4-FFF2-40B4-BE49-F238E27FC236}">
                <a16:creationId xmlns:a16="http://schemas.microsoft.com/office/drawing/2014/main" id="{6AD6BED7-4DD1-A4E3-0CBD-413FF99740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CCE9AF-E3DB-8414-8012-9B95248B2E3C}"/>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931868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D14DC-0629-C9BA-9155-416D5779AC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4BDC039-F1FD-26FE-0C22-C7ADBC2BBE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80BFCB-EC10-CA84-A4F5-9280145912C8}"/>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5" name="Footer Placeholder 4">
            <a:extLst>
              <a:ext uri="{FF2B5EF4-FFF2-40B4-BE49-F238E27FC236}">
                <a16:creationId xmlns:a16="http://schemas.microsoft.com/office/drawing/2014/main" id="{607EBCA7-A6B9-EDC4-4B9B-0C8674607E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D21103-40FE-F4B2-8B0C-282A53171B6F}"/>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189943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1E88E-D634-6D2E-C351-35847363F9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406BFA6-F8A5-37CB-54A6-121149CEFD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A59E679-2CE4-8457-AB14-5568285532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C8A388F-9E62-8A02-083F-2AEC36FEE556}"/>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6" name="Footer Placeholder 5">
            <a:extLst>
              <a:ext uri="{FF2B5EF4-FFF2-40B4-BE49-F238E27FC236}">
                <a16:creationId xmlns:a16="http://schemas.microsoft.com/office/drawing/2014/main" id="{F2AA602B-8164-9F55-8E03-DCF8A4A4F5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CC63AA-D0D3-27E6-0592-0ADAA9BC052E}"/>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74680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53B21-9D92-48CD-3458-A51BFDAB4AA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AD448B5-876C-A96A-9284-67F3119240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8AAE2C-A09B-D0D4-284B-7120FE2E8B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A1D049C-A447-A694-9A5E-65A6985DE9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51C93C-1B4C-74D3-D3A9-28BEBB49C18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D02345A-2B7D-D61E-8E73-4F3D5DF592FB}"/>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8" name="Footer Placeholder 7">
            <a:extLst>
              <a:ext uri="{FF2B5EF4-FFF2-40B4-BE49-F238E27FC236}">
                <a16:creationId xmlns:a16="http://schemas.microsoft.com/office/drawing/2014/main" id="{6446AF72-04DC-8C73-7000-4103650C70D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2307D86-2DE0-FCBA-2E67-C847F48F321A}"/>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3924749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C2076-C673-9D0E-5B06-94942C96683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4DEDDC2-4DF4-9836-7057-4326AF7DBD57}"/>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4" name="Footer Placeholder 3">
            <a:extLst>
              <a:ext uri="{FF2B5EF4-FFF2-40B4-BE49-F238E27FC236}">
                <a16:creationId xmlns:a16="http://schemas.microsoft.com/office/drawing/2014/main" id="{93912BDD-2ACA-7B5C-8043-3A4BFD29DC8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D3AC3A1-27C5-409E-2820-D471689745F5}"/>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961675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7AB14A-5220-5F8C-ED07-7B911FD6EC74}"/>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3" name="Footer Placeholder 2">
            <a:extLst>
              <a:ext uri="{FF2B5EF4-FFF2-40B4-BE49-F238E27FC236}">
                <a16:creationId xmlns:a16="http://schemas.microsoft.com/office/drawing/2014/main" id="{68909533-2F26-8DB3-17FD-5A6F600F313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DAF9FB8-AA60-B620-5780-6DE1DC7F5EC7}"/>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915438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05479-F708-0870-55C0-B70CC6D91D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0FB96E1-2569-4F2E-6EC6-88F88F9EDD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F094E3-7561-9664-5B49-78D71C0724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DAAA1E-98DF-9855-D0F6-F8ED020AE677}"/>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6" name="Footer Placeholder 5">
            <a:extLst>
              <a:ext uri="{FF2B5EF4-FFF2-40B4-BE49-F238E27FC236}">
                <a16:creationId xmlns:a16="http://schemas.microsoft.com/office/drawing/2014/main" id="{285D6F5D-C8F6-08B6-0A66-3E84D712EF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098900-65E8-5774-8D81-B6E0711DCCEA}"/>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881539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6237D-27E1-71BC-5F77-9757340E99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1B64786-A5CA-67A3-425C-6F53A9B008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CA45C0D-643C-5D40-8297-7C3BE4BF88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032721-1BAC-E8D1-4F33-40FE2C60716D}"/>
              </a:ext>
            </a:extLst>
          </p:cNvPr>
          <p:cNvSpPr>
            <a:spLocks noGrp="1"/>
          </p:cNvSpPr>
          <p:nvPr>
            <p:ph type="dt" sz="half" idx="10"/>
          </p:nvPr>
        </p:nvSpPr>
        <p:spPr/>
        <p:txBody>
          <a:bodyPr/>
          <a:lstStyle/>
          <a:p>
            <a:fld id="{C4A75C4D-A8F9-4DD8-97E0-2A1461156B3C}" type="datetimeFigureOut">
              <a:rPr lang="en-IN" smtClean="0"/>
              <a:t>09-11-2024</a:t>
            </a:fld>
            <a:endParaRPr lang="en-IN"/>
          </a:p>
        </p:txBody>
      </p:sp>
      <p:sp>
        <p:nvSpPr>
          <p:cNvPr id="6" name="Footer Placeholder 5">
            <a:extLst>
              <a:ext uri="{FF2B5EF4-FFF2-40B4-BE49-F238E27FC236}">
                <a16:creationId xmlns:a16="http://schemas.microsoft.com/office/drawing/2014/main" id="{C9EF651A-2FB5-C6F9-7314-0A7A564E46B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D92B75D-FA4C-37BE-1702-C0393D09890E}"/>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604023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0D04F6-B412-9D09-7BB2-34587C8DE1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C4B7498-AA6E-1795-B6DC-EB4518ECAD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054804-E6E6-FD29-5346-700ACCE298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A75C4D-A8F9-4DD8-97E0-2A1461156B3C}" type="datetimeFigureOut">
              <a:rPr lang="en-IN" smtClean="0"/>
              <a:t>09-11-2024</a:t>
            </a:fld>
            <a:endParaRPr lang="en-IN"/>
          </a:p>
        </p:txBody>
      </p:sp>
      <p:sp>
        <p:nvSpPr>
          <p:cNvPr id="5" name="Footer Placeholder 4">
            <a:extLst>
              <a:ext uri="{FF2B5EF4-FFF2-40B4-BE49-F238E27FC236}">
                <a16:creationId xmlns:a16="http://schemas.microsoft.com/office/drawing/2014/main" id="{D3477892-2BB5-7584-C3E0-48776C1DA2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AC7022E-4C6A-244B-9EF6-280874378B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C49F56-6236-4966-A0A8-7AE82B700D54}" type="slidenum">
              <a:rPr lang="en-IN" smtClean="0"/>
              <a:t>‹#›</a:t>
            </a:fld>
            <a:endParaRPr lang="en-IN"/>
          </a:p>
        </p:txBody>
      </p:sp>
    </p:spTree>
    <p:extLst>
      <p:ext uri="{BB962C8B-B14F-4D97-AF65-F5344CB8AC3E}">
        <p14:creationId xmlns:p14="http://schemas.microsoft.com/office/powerpoint/2010/main" val="32261119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carnegiemuseums.org/"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B469FD0E-7B6B-F226-77D8-0FACE13151BD}"/>
              </a:ext>
            </a:extLst>
          </p:cNvPr>
          <p:cNvSpPr/>
          <p:nvPr/>
        </p:nvSpPr>
        <p:spPr>
          <a:xfrm>
            <a:off x="6981185" y="4980844"/>
            <a:ext cx="2302344" cy="1877561"/>
          </a:xfrm>
          <a:custGeom>
            <a:avLst/>
            <a:gdLst>
              <a:gd name="connsiteX0" fmla="*/ 2302237 w 2302344"/>
              <a:gd name="connsiteY0" fmla="*/ 1877453 h 1877561"/>
              <a:gd name="connsiteX1" fmla="*/ 1454758 w 2302344"/>
              <a:gd name="connsiteY1" fmla="*/ 1877453 h 1877561"/>
              <a:gd name="connsiteX2" fmla="*/ 47530 w 2302344"/>
              <a:gd name="connsiteY2" fmla="*/ 471310 h 1877561"/>
              <a:gd name="connsiteX3" fmla="*/ 40485 w 2302344"/>
              <a:gd name="connsiteY3" fmla="*/ 248874 h 1877561"/>
              <a:gd name="connsiteX4" fmla="*/ 47530 w 2302344"/>
              <a:gd name="connsiteY4" fmla="*/ 241287 h 1877561"/>
              <a:gd name="connsiteX5" fmla="*/ 241247 w 2302344"/>
              <a:gd name="connsiteY5" fmla="*/ 47569 h 1877561"/>
              <a:gd name="connsiteX6" fmla="*/ 471134 w 2302344"/>
              <a:gd name="connsiteY6" fmla="*/ 47435 h 1877561"/>
              <a:gd name="connsiteX7" fmla="*/ 471270 w 2302344"/>
              <a:gd name="connsiteY7" fmla="*/ 47569 h 1877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2344" h="1877561">
                <a:moveTo>
                  <a:pt x="2302237" y="1877453"/>
                </a:moveTo>
                <a:lnTo>
                  <a:pt x="1454758" y="1877453"/>
                </a:lnTo>
                <a:lnTo>
                  <a:pt x="47530" y="471310"/>
                </a:lnTo>
                <a:cubicBezTo>
                  <a:pt x="-13159" y="410647"/>
                  <a:pt x="-16248" y="313247"/>
                  <a:pt x="40485" y="248874"/>
                </a:cubicBezTo>
                <a:lnTo>
                  <a:pt x="47530" y="241287"/>
                </a:lnTo>
                <a:lnTo>
                  <a:pt x="241247" y="47569"/>
                </a:lnTo>
                <a:cubicBezTo>
                  <a:pt x="304700" y="-15937"/>
                  <a:pt x="407627" y="-16018"/>
                  <a:pt x="471134" y="47435"/>
                </a:cubicBezTo>
                <a:cubicBezTo>
                  <a:pt x="471188" y="47488"/>
                  <a:pt x="471216" y="47516"/>
                  <a:pt x="471270" y="47569"/>
                </a:cubicBezTo>
                <a:close/>
              </a:path>
            </a:pathLst>
          </a:custGeom>
          <a:solidFill>
            <a:srgbClr val="A4A4A4">
              <a:alpha val="14000"/>
            </a:srgbClr>
          </a:solidFill>
          <a:ln w="27093"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2ED0C4BF-DD34-80D0-6B49-B45716292631}"/>
              </a:ext>
            </a:extLst>
          </p:cNvPr>
          <p:cNvSpPr/>
          <p:nvPr/>
        </p:nvSpPr>
        <p:spPr>
          <a:xfrm>
            <a:off x="7018297" y="4689516"/>
            <a:ext cx="2746952" cy="2168888"/>
          </a:xfrm>
          <a:custGeom>
            <a:avLst/>
            <a:gdLst>
              <a:gd name="connsiteX0" fmla="*/ 2746845 w 2746952"/>
              <a:gd name="connsiteY0" fmla="*/ 2168781 h 2168888"/>
              <a:gd name="connsiteX1" fmla="*/ 1591044 w 2746952"/>
              <a:gd name="connsiteY1" fmla="*/ 2168781 h 2168888"/>
              <a:gd name="connsiteX2" fmla="*/ 54581 w 2746952"/>
              <a:gd name="connsiteY2" fmla="*/ 632319 h 2168888"/>
              <a:gd name="connsiteX3" fmla="*/ 3917 w 2746952"/>
              <a:gd name="connsiteY3" fmla="*/ 539930 h 2168888"/>
              <a:gd name="connsiteX4" fmla="*/ 54581 w 2746952"/>
              <a:gd name="connsiteY4" fmla="*/ 370055 h 2168888"/>
              <a:gd name="connsiteX5" fmla="*/ 370489 w 2746952"/>
              <a:gd name="connsiteY5" fmla="*/ 54147 h 2168888"/>
              <a:gd name="connsiteX6" fmla="*/ 632753 w 2746952"/>
              <a:gd name="connsiteY6" fmla="*/ 54147 h 216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6952" h="2168888">
                <a:moveTo>
                  <a:pt x="2746845" y="2168781"/>
                </a:moveTo>
                <a:lnTo>
                  <a:pt x="1591044" y="2168781"/>
                </a:lnTo>
                <a:lnTo>
                  <a:pt x="54581" y="632319"/>
                </a:lnTo>
                <a:cubicBezTo>
                  <a:pt x="28815" y="607311"/>
                  <a:pt x="11150" y="575097"/>
                  <a:pt x="3917" y="539930"/>
                </a:cubicBezTo>
                <a:cubicBezTo>
                  <a:pt x="-9116" y="478374"/>
                  <a:pt x="9958" y="414407"/>
                  <a:pt x="54581" y="370055"/>
                </a:cubicBezTo>
                <a:lnTo>
                  <a:pt x="370489" y="54147"/>
                </a:lnTo>
                <a:cubicBezTo>
                  <a:pt x="442936" y="-18193"/>
                  <a:pt x="560305" y="-18193"/>
                  <a:pt x="632753" y="54147"/>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7093"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A96BAAF8-0116-869D-56AE-7BA3A22DA4A8}"/>
              </a:ext>
            </a:extLst>
          </p:cNvPr>
          <p:cNvSpPr/>
          <p:nvPr/>
        </p:nvSpPr>
        <p:spPr>
          <a:xfrm>
            <a:off x="5067008" y="-1083"/>
            <a:ext cx="1821741" cy="3992473"/>
          </a:xfrm>
          <a:custGeom>
            <a:avLst/>
            <a:gdLst>
              <a:gd name="connsiteX0" fmla="*/ 1821634 w 1821741"/>
              <a:gd name="connsiteY0" fmla="*/ 3980987 h 3992473"/>
              <a:gd name="connsiteX1" fmla="*/ 1810255 w 1821741"/>
              <a:gd name="connsiteY1" fmla="*/ 3992366 h 3992473"/>
              <a:gd name="connsiteX2" fmla="*/ 536869 w 1821741"/>
              <a:gd name="connsiteY2" fmla="*/ 2718979 h 3992473"/>
              <a:gd name="connsiteX3" fmla="*/ 536869 w 1821741"/>
              <a:gd name="connsiteY3" fmla="*/ 121270 h 3992473"/>
              <a:gd name="connsiteX4" fmla="*/ 657976 w 1821741"/>
              <a:gd name="connsiteY4" fmla="*/ -108 h 3992473"/>
              <a:gd name="connsiteX5" fmla="*/ 681005 w 1821741"/>
              <a:gd name="connsiteY5" fmla="*/ -108 h 3992473"/>
              <a:gd name="connsiteX6" fmla="*/ 548247 w 1821741"/>
              <a:gd name="connsiteY6" fmla="*/ 132650 h 3992473"/>
              <a:gd name="connsiteX7" fmla="*/ 548247 w 1821741"/>
              <a:gd name="connsiteY7" fmla="*/ 2706516 h 399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1741" h="3992473">
                <a:moveTo>
                  <a:pt x="1821634" y="3980987"/>
                </a:moveTo>
                <a:lnTo>
                  <a:pt x="1810255" y="3992366"/>
                </a:lnTo>
                <a:lnTo>
                  <a:pt x="536869" y="2718979"/>
                </a:lnTo>
                <a:cubicBezTo>
                  <a:pt x="-179100" y="2001060"/>
                  <a:pt x="-179100" y="839189"/>
                  <a:pt x="536869" y="121270"/>
                </a:cubicBezTo>
                <a:lnTo>
                  <a:pt x="657976" y="-108"/>
                </a:lnTo>
                <a:lnTo>
                  <a:pt x="681005" y="-108"/>
                </a:lnTo>
                <a:lnTo>
                  <a:pt x="548247" y="132650"/>
                </a:lnTo>
                <a:cubicBezTo>
                  <a:pt x="-160948" y="844039"/>
                  <a:pt x="-160948" y="1995127"/>
                  <a:pt x="548247" y="2706516"/>
                </a:cubicBezTo>
                <a:close/>
              </a:path>
            </a:pathLst>
          </a:custGeom>
          <a:gradFill>
            <a:gsLst>
              <a:gs pos="0">
                <a:schemeClr val="accent1"/>
              </a:gs>
              <a:gs pos="50000">
                <a:schemeClr val="accent1"/>
              </a:gs>
              <a:gs pos="100000">
                <a:schemeClr val="accent1"/>
              </a:gs>
            </a:gsLst>
            <a:lin ang="2700000" scaled="1"/>
          </a:gradFill>
          <a:ln w="27093"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C3B049D5-7FE9-154E-ADBD-12645B4F4852}"/>
              </a:ext>
            </a:extLst>
          </p:cNvPr>
          <p:cNvSpPr/>
          <p:nvPr/>
        </p:nvSpPr>
        <p:spPr>
          <a:xfrm>
            <a:off x="5424403" y="0"/>
            <a:ext cx="6768408" cy="6858405"/>
          </a:xfrm>
          <a:custGeom>
            <a:avLst/>
            <a:gdLst>
              <a:gd name="connsiteX0" fmla="*/ 6768301 w 6768408"/>
              <a:gd name="connsiteY0" fmla="*/ -108 h 6858405"/>
              <a:gd name="connsiteX1" fmla="*/ 6768301 w 6768408"/>
              <a:gd name="connsiteY1" fmla="*/ 6858298 h 6858405"/>
              <a:gd name="connsiteX2" fmla="*/ 4825168 w 6768408"/>
              <a:gd name="connsiteY2" fmla="*/ 6858298 h 6858405"/>
              <a:gd name="connsiteX3" fmla="*/ 433338 w 6768408"/>
              <a:gd name="connsiteY3" fmla="*/ 2466198 h 6858405"/>
              <a:gd name="connsiteX4" fmla="*/ 432851 w 6768408"/>
              <a:gd name="connsiteY4" fmla="*/ 374539 h 6858405"/>
              <a:gd name="connsiteX5" fmla="*/ 433338 w 6768408"/>
              <a:gd name="connsiteY5" fmla="*/ 374051 h 6858405"/>
              <a:gd name="connsiteX6" fmla="*/ 807226 w 6768408"/>
              <a:gd name="connsiteY6" fmla="*/ -108 h 6858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68408" h="6858405">
                <a:moveTo>
                  <a:pt x="6768301" y="-108"/>
                </a:moveTo>
                <a:lnTo>
                  <a:pt x="6768301" y="6858298"/>
                </a:lnTo>
                <a:lnTo>
                  <a:pt x="4825168" y="6858298"/>
                </a:lnTo>
                <a:lnTo>
                  <a:pt x="433338" y="2466198"/>
                </a:lnTo>
                <a:cubicBezTo>
                  <a:pt x="-144400" y="1888731"/>
                  <a:pt x="-144617" y="952277"/>
                  <a:pt x="432851" y="374539"/>
                </a:cubicBezTo>
                <a:cubicBezTo>
                  <a:pt x="433014" y="374376"/>
                  <a:pt x="433176" y="374214"/>
                  <a:pt x="433338" y="374051"/>
                </a:cubicBezTo>
                <a:lnTo>
                  <a:pt x="807226" y="-108"/>
                </a:lnTo>
                <a:close/>
              </a:path>
            </a:pathLst>
          </a:cu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AE40DFCD-A47A-AA9F-4673-63B51136EA47}"/>
              </a:ext>
            </a:extLst>
          </p:cNvPr>
          <p:cNvSpPr/>
          <p:nvPr/>
        </p:nvSpPr>
        <p:spPr>
          <a:xfrm>
            <a:off x="5661419" y="5739993"/>
            <a:ext cx="27640" cy="27637"/>
          </a:xfrm>
          <a:custGeom>
            <a:avLst/>
            <a:gdLst>
              <a:gd name="connsiteX0" fmla="*/ -104 w 27640"/>
              <a:gd name="connsiteY0" fmla="*/ 13439 h 27637"/>
              <a:gd name="connsiteX1" fmla="*/ 13442 w 27640"/>
              <a:gd name="connsiteY1" fmla="*/ 27528 h 27637"/>
              <a:gd name="connsiteX2" fmla="*/ 27531 w 27640"/>
              <a:gd name="connsiteY2" fmla="*/ 13981 h 27637"/>
              <a:gd name="connsiteX3" fmla="*/ 13984 w 27640"/>
              <a:gd name="connsiteY3" fmla="*/ -108 h 27637"/>
              <a:gd name="connsiteX4" fmla="*/ 13713 w 27640"/>
              <a:gd name="connsiteY4" fmla="*/ -108 h 27637"/>
              <a:gd name="connsiteX5" fmla="*/ -104 w 27640"/>
              <a:gd name="connsiteY5" fmla="*/ 13439 h 27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40" h="27637">
                <a:moveTo>
                  <a:pt x="-104" y="13439"/>
                </a:moveTo>
                <a:cubicBezTo>
                  <a:pt x="-267" y="21080"/>
                  <a:pt x="5802" y="27365"/>
                  <a:pt x="13442" y="27528"/>
                </a:cubicBezTo>
                <a:cubicBezTo>
                  <a:pt x="21083" y="27663"/>
                  <a:pt x="27368" y="21621"/>
                  <a:pt x="27531" y="13981"/>
                </a:cubicBezTo>
                <a:cubicBezTo>
                  <a:pt x="27666" y="6341"/>
                  <a:pt x="21625" y="55"/>
                  <a:pt x="13984" y="-108"/>
                </a:cubicBezTo>
                <a:cubicBezTo>
                  <a:pt x="13903" y="-108"/>
                  <a:pt x="13795" y="-108"/>
                  <a:pt x="13713" y="-108"/>
                </a:cubicBezTo>
                <a:cubicBezTo>
                  <a:pt x="6181" y="-108"/>
                  <a:pt x="31" y="5907"/>
                  <a:pt x="-104" y="13439"/>
                </a:cubicBezTo>
                <a:close/>
              </a:path>
            </a:pathLst>
          </a:custGeom>
          <a:solidFill>
            <a:srgbClr val="929493"/>
          </a:solidFill>
          <a:ln w="27093"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9FF0891D-EB2E-9F35-276E-57E02F29A60D}"/>
              </a:ext>
            </a:extLst>
          </p:cNvPr>
          <p:cNvSpPr/>
          <p:nvPr/>
        </p:nvSpPr>
        <p:spPr>
          <a:xfrm>
            <a:off x="6792027" y="3894666"/>
            <a:ext cx="181525" cy="181525"/>
          </a:xfrm>
          <a:custGeom>
            <a:avLst/>
            <a:gdLst>
              <a:gd name="connsiteX0" fmla="*/ 181526 w 181525"/>
              <a:gd name="connsiteY0" fmla="*/ 90763 h 181525"/>
              <a:gd name="connsiteX1" fmla="*/ 90763 w 181525"/>
              <a:gd name="connsiteY1" fmla="*/ 181526 h 181525"/>
              <a:gd name="connsiteX2" fmla="*/ 0 w 181525"/>
              <a:gd name="connsiteY2" fmla="*/ 90763 h 181525"/>
              <a:gd name="connsiteX3" fmla="*/ 90763 w 181525"/>
              <a:gd name="connsiteY3" fmla="*/ 0 h 181525"/>
              <a:gd name="connsiteX4" fmla="*/ 181526 w 181525"/>
              <a:gd name="connsiteY4" fmla="*/ 90763 h 18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525" h="181525">
                <a:moveTo>
                  <a:pt x="181526" y="90763"/>
                </a:moveTo>
                <a:cubicBezTo>
                  <a:pt x="181526" y="140890"/>
                  <a:pt x="140890" y="181526"/>
                  <a:pt x="90763" y="181526"/>
                </a:cubicBezTo>
                <a:cubicBezTo>
                  <a:pt x="40636" y="181526"/>
                  <a:pt x="0" y="140890"/>
                  <a:pt x="0" y="90763"/>
                </a:cubicBezTo>
                <a:cubicBezTo>
                  <a:pt x="0" y="40636"/>
                  <a:pt x="40636" y="0"/>
                  <a:pt x="90763" y="0"/>
                </a:cubicBezTo>
                <a:cubicBezTo>
                  <a:pt x="140890" y="0"/>
                  <a:pt x="181526" y="40636"/>
                  <a:pt x="181526" y="90763"/>
                </a:cubicBezTo>
                <a:close/>
              </a:path>
            </a:pathLst>
          </a:custGeom>
          <a:gradFill>
            <a:gsLst>
              <a:gs pos="0">
                <a:srgbClr val="4826DC"/>
              </a:gs>
              <a:gs pos="50000">
                <a:srgbClr val="4826DC"/>
              </a:gs>
              <a:gs pos="100000">
                <a:srgbClr val="4826DC"/>
              </a:gs>
            </a:gsLst>
            <a:lin ang="2700000" scaled="1"/>
          </a:gradFill>
          <a:ln w="27093"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EDE8B49F-3EB2-CEA9-9D24-32DBB7216B82}"/>
              </a:ext>
            </a:extLst>
          </p:cNvPr>
          <p:cNvSpPr/>
          <p:nvPr/>
        </p:nvSpPr>
        <p:spPr>
          <a:xfrm>
            <a:off x="7266432" y="6130137"/>
            <a:ext cx="739647" cy="728268"/>
          </a:xfrm>
          <a:custGeom>
            <a:avLst/>
            <a:gdLst>
              <a:gd name="connsiteX0" fmla="*/ 739648 w 739647"/>
              <a:gd name="connsiteY0" fmla="*/ 728269 h 728268"/>
              <a:gd name="connsiteX1" fmla="*/ 717431 w 739647"/>
              <a:gd name="connsiteY1" fmla="*/ 728269 h 728268"/>
              <a:gd name="connsiteX2" fmla="*/ 0 w 739647"/>
              <a:gd name="connsiteY2" fmla="*/ 11108 h 728268"/>
              <a:gd name="connsiteX3" fmla="*/ 11108 w 739647"/>
              <a:gd name="connsiteY3" fmla="*/ 0 h 728268"/>
              <a:gd name="connsiteX4" fmla="*/ 739648 w 739647"/>
              <a:gd name="connsiteY4" fmla="*/ 728269 h 728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647" h="728268">
                <a:moveTo>
                  <a:pt x="739648" y="728269"/>
                </a:moveTo>
                <a:lnTo>
                  <a:pt x="717431" y="728269"/>
                </a:lnTo>
                <a:lnTo>
                  <a:pt x="0" y="11108"/>
                </a:lnTo>
                <a:lnTo>
                  <a:pt x="11108" y="0"/>
                </a:lnTo>
                <a:lnTo>
                  <a:pt x="739648" y="728269"/>
                </a:lnTo>
                <a:close/>
              </a:path>
            </a:pathLst>
          </a:custGeom>
          <a:solidFill>
            <a:schemeClr val="accent6"/>
          </a:solidFill>
          <a:ln w="27093"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0B7B7556-0065-E9E2-76F2-02EDBCB60D84}"/>
              </a:ext>
            </a:extLst>
          </p:cNvPr>
          <p:cNvSpPr/>
          <p:nvPr/>
        </p:nvSpPr>
        <p:spPr>
          <a:xfrm>
            <a:off x="7181358" y="6044793"/>
            <a:ext cx="181525" cy="181525"/>
          </a:xfrm>
          <a:custGeom>
            <a:avLst/>
            <a:gdLst>
              <a:gd name="connsiteX0" fmla="*/ 181526 w 181525"/>
              <a:gd name="connsiteY0" fmla="*/ 90763 h 181525"/>
              <a:gd name="connsiteX1" fmla="*/ 90763 w 181525"/>
              <a:gd name="connsiteY1" fmla="*/ 181526 h 181525"/>
              <a:gd name="connsiteX2" fmla="*/ 0 w 181525"/>
              <a:gd name="connsiteY2" fmla="*/ 90763 h 181525"/>
              <a:gd name="connsiteX3" fmla="*/ 90763 w 181525"/>
              <a:gd name="connsiteY3" fmla="*/ 0 h 181525"/>
              <a:gd name="connsiteX4" fmla="*/ 181526 w 181525"/>
              <a:gd name="connsiteY4" fmla="*/ 90763 h 18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525" h="181525">
                <a:moveTo>
                  <a:pt x="181526" y="90763"/>
                </a:moveTo>
                <a:cubicBezTo>
                  <a:pt x="181526" y="140890"/>
                  <a:pt x="140890" y="181526"/>
                  <a:pt x="90763" y="181526"/>
                </a:cubicBezTo>
                <a:cubicBezTo>
                  <a:pt x="40636" y="181526"/>
                  <a:pt x="0" y="140890"/>
                  <a:pt x="0" y="90763"/>
                </a:cubicBezTo>
                <a:cubicBezTo>
                  <a:pt x="0" y="40636"/>
                  <a:pt x="40636" y="0"/>
                  <a:pt x="90763" y="0"/>
                </a:cubicBezTo>
                <a:cubicBezTo>
                  <a:pt x="140890" y="0"/>
                  <a:pt x="181526" y="40636"/>
                  <a:pt x="181526" y="90763"/>
                </a:cubicBezTo>
                <a:close/>
              </a:path>
            </a:pathLst>
          </a:custGeom>
          <a:solidFill>
            <a:schemeClr val="accent6"/>
          </a:solidFill>
          <a:ln w="27093" cap="flat">
            <a:noFill/>
            <a:prstDash val="solid"/>
            <a:miter/>
          </a:ln>
        </p:spPr>
        <p:txBody>
          <a:bodyPr rtlCol="0" anchor="ctr"/>
          <a:lstStyle/>
          <a:p>
            <a:endParaRPr lang="en-IN"/>
          </a:p>
        </p:txBody>
      </p:sp>
      <p:pic>
        <p:nvPicPr>
          <p:cNvPr id="22" name="Picture 21" descr="A picture containing fictional character, cartoon, automaton, robot&#10;&#10;Description automatically generated">
            <a:extLst>
              <a:ext uri="{FF2B5EF4-FFF2-40B4-BE49-F238E27FC236}">
                <a16:creationId xmlns:a16="http://schemas.microsoft.com/office/drawing/2014/main" id="{1FA27385-C370-C051-6A70-2AFB94084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2047" y="262803"/>
            <a:ext cx="6858910" cy="6595197"/>
          </a:xfrm>
          <a:prstGeom prst="rect">
            <a:avLst/>
          </a:prstGeom>
        </p:spPr>
      </p:pic>
      <p:sp>
        <p:nvSpPr>
          <p:cNvPr id="23" name="TextBox 22">
            <a:extLst>
              <a:ext uri="{FF2B5EF4-FFF2-40B4-BE49-F238E27FC236}">
                <a16:creationId xmlns:a16="http://schemas.microsoft.com/office/drawing/2014/main" id="{C41508FC-6CF2-0FED-612F-7C1A5BC869FB}"/>
              </a:ext>
            </a:extLst>
          </p:cNvPr>
          <p:cNvSpPr txBox="1"/>
          <p:nvPr/>
        </p:nvSpPr>
        <p:spPr>
          <a:xfrm>
            <a:off x="365517" y="577974"/>
            <a:ext cx="4188106" cy="5539978"/>
          </a:xfrm>
          <a:prstGeom prst="rect">
            <a:avLst/>
          </a:prstGeom>
          <a:noFill/>
        </p:spPr>
        <p:txBody>
          <a:bodyPr wrap="square" lIns="91440" tIns="45720" rIns="91440" bIns="45720" rtlCol="0" anchor="t">
            <a:spAutoFit/>
          </a:bodyPr>
          <a:lstStyle/>
          <a:p>
            <a:r>
              <a:rPr lang="en-US" sz="6000" b="1" dirty="0">
                <a:solidFill>
                  <a:schemeClr val="bg1"/>
                </a:solidFill>
                <a:latin typeface="Constantia"/>
                <a:ea typeface="+mn-lt"/>
                <a:cs typeface="+mn-lt"/>
              </a:rPr>
              <a:t>Online Chatbot based Ticketing System</a:t>
            </a:r>
            <a:endParaRPr lang="en-US" sz="6000" b="1" dirty="0">
              <a:solidFill>
                <a:schemeClr val="bg1"/>
              </a:solidFill>
              <a:latin typeface="Constantia"/>
            </a:endParaRPr>
          </a:p>
          <a:p>
            <a:endParaRPr lang="en-US" sz="5400" b="1"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3165199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1" name="Freeform: Shape 20">
            <a:extLst>
              <a:ext uri="{FF2B5EF4-FFF2-40B4-BE49-F238E27FC236}">
                <a16:creationId xmlns:a16="http://schemas.microsoft.com/office/drawing/2014/main" id="{BA724331-314C-9648-8095-00291A8F8D97}"/>
              </a:ext>
            </a:extLst>
          </p:cNvPr>
          <p:cNvSpPr/>
          <p:nvPr/>
        </p:nvSpPr>
        <p:spPr>
          <a:xfrm>
            <a:off x="5824311" y="-843"/>
            <a:ext cx="6367689" cy="6856314"/>
          </a:xfrm>
          <a:custGeom>
            <a:avLst/>
            <a:gdLst>
              <a:gd name="connsiteX0" fmla="*/ 2570115 w 6370577"/>
              <a:gd name="connsiteY0" fmla="*/ 0 h 6856314"/>
              <a:gd name="connsiteX1" fmla="*/ 6370577 w 6370577"/>
              <a:gd name="connsiteY1" fmla="*/ 0 h 6856314"/>
              <a:gd name="connsiteX2" fmla="*/ 6370577 w 6370577"/>
              <a:gd name="connsiteY2" fmla="*/ 5699872 h 6856314"/>
              <a:gd name="connsiteX3" fmla="*/ 6323691 w 6370577"/>
              <a:gd name="connsiteY3" fmla="*/ 5678219 h 6856314"/>
              <a:gd name="connsiteX4" fmla="*/ 5984815 w 6370577"/>
              <a:gd name="connsiteY4" fmla="*/ 5615262 h 6856314"/>
              <a:gd name="connsiteX5" fmla="*/ 5159721 w 6370577"/>
              <a:gd name="connsiteY5" fmla="*/ 6107838 h 6856314"/>
              <a:gd name="connsiteX6" fmla="*/ 4755000 w 6370577"/>
              <a:gd name="connsiteY6" fmla="*/ 6856314 h 6856314"/>
              <a:gd name="connsiteX7" fmla="*/ 1600953 w 6370577"/>
              <a:gd name="connsiteY7" fmla="*/ 6856314 h 6856314"/>
              <a:gd name="connsiteX8" fmla="*/ 764911 w 6370577"/>
              <a:gd name="connsiteY8" fmla="*/ 6404237 h 6856314"/>
              <a:gd name="connsiteX9" fmla="*/ 175790 w 6370577"/>
              <a:gd name="connsiteY9" fmla="*/ 4427780 h 6856314"/>
              <a:gd name="connsiteX10" fmla="*/ 2570115 w 6370577"/>
              <a:gd name="connsiteY10" fmla="*/ 0 h 6856314"/>
              <a:gd name="connsiteX0" fmla="*/ 2567227 w 6367689"/>
              <a:gd name="connsiteY0" fmla="*/ 0 h 6856314"/>
              <a:gd name="connsiteX1" fmla="*/ 6367689 w 6367689"/>
              <a:gd name="connsiteY1" fmla="*/ 0 h 6856314"/>
              <a:gd name="connsiteX2" fmla="*/ 6367689 w 6367689"/>
              <a:gd name="connsiteY2" fmla="*/ 5699872 h 6856314"/>
              <a:gd name="connsiteX3" fmla="*/ 6320803 w 6367689"/>
              <a:gd name="connsiteY3" fmla="*/ 5678219 h 6856314"/>
              <a:gd name="connsiteX4" fmla="*/ 5981927 w 6367689"/>
              <a:gd name="connsiteY4" fmla="*/ 5615262 h 6856314"/>
              <a:gd name="connsiteX5" fmla="*/ 5156833 w 6367689"/>
              <a:gd name="connsiteY5" fmla="*/ 6107838 h 6856314"/>
              <a:gd name="connsiteX6" fmla="*/ 4752112 w 6367689"/>
              <a:gd name="connsiteY6" fmla="*/ 6856314 h 6856314"/>
              <a:gd name="connsiteX7" fmla="*/ 1598065 w 6367689"/>
              <a:gd name="connsiteY7" fmla="*/ 6856314 h 6856314"/>
              <a:gd name="connsiteX8" fmla="*/ 774723 w 6367689"/>
              <a:gd name="connsiteY8" fmla="*/ 6359787 h 6856314"/>
              <a:gd name="connsiteX9" fmla="*/ 172902 w 6367689"/>
              <a:gd name="connsiteY9" fmla="*/ 4427780 h 6856314"/>
              <a:gd name="connsiteX10" fmla="*/ 2567227 w 6367689"/>
              <a:gd name="connsiteY10" fmla="*/ 0 h 6856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67689" h="6856314">
                <a:moveTo>
                  <a:pt x="2567227" y="0"/>
                </a:moveTo>
                <a:lnTo>
                  <a:pt x="6367689" y="0"/>
                </a:lnTo>
                <a:lnTo>
                  <a:pt x="6367689" y="5699872"/>
                </a:lnTo>
                <a:lnTo>
                  <a:pt x="6320803" y="5678219"/>
                </a:lnTo>
                <a:cubicBezTo>
                  <a:pt x="6210332" y="5635470"/>
                  <a:pt x="6095499" y="5615043"/>
                  <a:pt x="5981927" y="5615262"/>
                </a:cubicBezTo>
                <a:cubicBezTo>
                  <a:pt x="5648780" y="5615906"/>
                  <a:pt x="5326469" y="5794198"/>
                  <a:pt x="5156833" y="6107838"/>
                </a:cubicBezTo>
                <a:lnTo>
                  <a:pt x="4752112" y="6856314"/>
                </a:lnTo>
                <a:lnTo>
                  <a:pt x="1598065" y="6856314"/>
                </a:lnTo>
                <a:cubicBezTo>
                  <a:pt x="1319384" y="6705622"/>
                  <a:pt x="1053404" y="6510479"/>
                  <a:pt x="774723" y="6359787"/>
                </a:cubicBezTo>
                <a:cubicBezTo>
                  <a:pt x="66288" y="5976654"/>
                  <a:pt x="-210143" y="5136247"/>
                  <a:pt x="172902" y="4427780"/>
                </a:cubicBezTo>
                <a:lnTo>
                  <a:pt x="2567227" y="0"/>
                </a:lnTo>
                <a:close/>
              </a:path>
            </a:pathLst>
          </a:custGeom>
          <a:solidFill>
            <a:schemeClr val="tx1">
              <a:lumMod val="85000"/>
              <a:lumOff val="15000"/>
            </a:schemeClr>
          </a:solidFill>
          <a:ln w="10583" cap="flat">
            <a:noFill/>
            <a:prstDash val="solid"/>
            <a:miter/>
          </a:ln>
        </p:spPr>
        <p:txBody>
          <a:bodyPr rtlCol="0" anchor="ctr"/>
          <a:lstStyle/>
          <a:p>
            <a:endParaRPr lang="en-IN"/>
          </a:p>
        </p:txBody>
      </p:sp>
      <p:grpSp>
        <p:nvGrpSpPr>
          <p:cNvPr id="26" name="Group 25">
            <a:extLst>
              <a:ext uri="{FF2B5EF4-FFF2-40B4-BE49-F238E27FC236}">
                <a16:creationId xmlns:a16="http://schemas.microsoft.com/office/drawing/2014/main" id="{4F300F92-5392-ABA8-91C9-0DA070A4C526}"/>
              </a:ext>
            </a:extLst>
          </p:cNvPr>
          <p:cNvGrpSpPr/>
          <p:nvPr/>
        </p:nvGrpSpPr>
        <p:grpSpPr>
          <a:xfrm>
            <a:off x="1073082" y="163665"/>
            <a:ext cx="11387696" cy="2369699"/>
            <a:chOff x="6432912" y="1605358"/>
            <a:chExt cx="9617296" cy="2415807"/>
          </a:xfrm>
        </p:grpSpPr>
        <p:sp>
          <p:nvSpPr>
            <p:cNvPr id="27" name="TextBox 26">
              <a:extLst>
                <a:ext uri="{FF2B5EF4-FFF2-40B4-BE49-F238E27FC236}">
                  <a16:creationId xmlns:a16="http://schemas.microsoft.com/office/drawing/2014/main" id="{3610559B-EEDA-AD25-DC93-F20487520D80}"/>
                </a:ext>
              </a:extLst>
            </p:cNvPr>
            <p:cNvSpPr txBox="1"/>
            <p:nvPr/>
          </p:nvSpPr>
          <p:spPr>
            <a:xfrm>
              <a:off x="6432912" y="1605358"/>
              <a:ext cx="9617296" cy="1788460"/>
            </a:xfrm>
            <a:prstGeom prst="rect">
              <a:avLst/>
            </a:prstGeom>
            <a:noFill/>
          </p:spPr>
          <p:txBody>
            <a:bodyPr wrap="square" lIns="91440" tIns="45720" rIns="91440" bIns="45720" anchor="t">
              <a:spAutoFit/>
            </a:bodyPr>
            <a:lstStyle/>
            <a:p>
              <a:r>
                <a:rPr lang="en-US" sz="6000" b="1">
                  <a:solidFill>
                    <a:schemeClr val="bg1"/>
                  </a:solidFill>
                  <a:cs typeface="Calibri" panose="020F0502020204030204"/>
                </a:rPr>
                <a:t>The AI Revolution Hits Museums</a:t>
              </a:r>
              <a:endParaRPr lang="en-US" sz="6000">
                <a:solidFill>
                  <a:schemeClr val="bg1"/>
                </a:solidFill>
                <a:cs typeface="Calibri"/>
              </a:endParaRPr>
            </a:p>
            <a:p>
              <a:endParaRPr lang="en-US" sz="4800" b="1">
                <a:solidFill>
                  <a:schemeClr val="bg1"/>
                </a:solidFill>
                <a:cs typeface="Calibri" panose="020F0502020204030204"/>
              </a:endParaRPr>
            </a:p>
          </p:txBody>
        </p:sp>
        <p:sp>
          <p:nvSpPr>
            <p:cNvPr id="28" name="TextBox 27">
              <a:extLst>
                <a:ext uri="{FF2B5EF4-FFF2-40B4-BE49-F238E27FC236}">
                  <a16:creationId xmlns:a16="http://schemas.microsoft.com/office/drawing/2014/main" id="{F339EEA4-F954-16DB-44F8-39105035E29C}"/>
                </a:ext>
              </a:extLst>
            </p:cNvPr>
            <p:cNvSpPr txBox="1"/>
            <p:nvPr/>
          </p:nvSpPr>
          <p:spPr>
            <a:xfrm>
              <a:off x="7356244" y="2930483"/>
              <a:ext cx="4857525" cy="1090682"/>
            </a:xfrm>
            <a:prstGeom prst="rect">
              <a:avLst/>
            </a:prstGeom>
            <a:noFill/>
          </p:spPr>
          <p:txBody>
            <a:bodyPr wrap="square" lIns="91440" tIns="45720" rIns="91440" bIns="45720" anchor="t">
              <a:spAutoFit/>
            </a:bodyPr>
            <a:lstStyle/>
            <a:p>
              <a:endParaRPr lang="en-US">
                <a:solidFill>
                  <a:schemeClr val="bg1"/>
                </a:solidFill>
                <a:cs typeface="Calibri"/>
              </a:endParaRPr>
            </a:p>
            <a:p>
              <a:endParaRPr lang="en-US">
                <a:solidFill>
                  <a:srgbClr val="000000"/>
                </a:solidFill>
                <a:ea typeface="+mn-lt"/>
                <a:cs typeface="+mn-lt"/>
              </a:endParaRPr>
            </a:p>
            <a:p>
              <a:pPr>
                <a:lnSpc>
                  <a:spcPct val="150000"/>
                </a:lnSpc>
              </a:pPr>
              <a:endParaRPr lang="en-US">
                <a:solidFill>
                  <a:srgbClr val="FFFFFF"/>
                </a:solidFill>
                <a:latin typeface="Montserrat" panose="00000500000000000000" pitchFamily="2" charset="0"/>
                <a:cs typeface="Calibri"/>
              </a:endParaRPr>
            </a:p>
          </p:txBody>
        </p:sp>
      </p:grpSp>
      <p:sp>
        <p:nvSpPr>
          <p:cNvPr id="2" name="TextBox 1">
            <a:extLst>
              <a:ext uri="{FF2B5EF4-FFF2-40B4-BE49-F238E27FC236}">
                <a16:creationId xmlns:a16="http://schemas.microsoft.com/office/drawing/2014/main" id="{9A504BF6-5159-965E-11F4-E9CDD0AA2AC7}"/>
              </a:ext>
            </a:extLst>
          </p:cNvPr>
          <p:cNvSpPr txBox="1"/>
          <p:nvPr/>
        </p:nvSpPr>
        <p:spPr>
          <a:xfrm>
            <a:off x="3583608" y="1341781"/>
            <a:ext cx="7388086"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FFFF00"/>
                </a:solidFill>
                <a:cs typeface="Calibri"/>
              </a:rPr>
              <a:t>Chatbots Are Transforming the Visitor</a:t>
            </a:r>
            <a:r>
              <a:rPr lang="en-US" sz="2400" b="1">
                <a:solidFill>
                  <a:schemeClr val="accent2">
                    <a:lumMod val="20000"/>
                    <a:lumOff val="80000"/>
                  </a:schemeClr>
                </a:solidFill>
                <a:cs typeface="Calibri"/>
              </a:rPr>
              <a:t> </a:t>
            </a:r>
            <a:r>
              <a:rPr lang="en-US" sz="2800" b="1">
                <a:solidFill>
                  <a:schemeClr val="accent2">
                    <a:lumMod val="20000"/>
                    <a:lumOff val="80000"/>
                  </a:schemeClr>
                </a:solidFill>
                <a:cs typeface="Calibri"/>
              </a:rPr>
              <a:t>Experience</a:t>
            </a:r>
          </a:p>
          <a:p>
            <a:endParaRPr lang="en-US">
              <a:cs typeface="Calibri"/>
            </a:endParaRPr>
          </a:p>
        </p:txBody>
      </p:sp>
      <p:sp>
        <p:nvSpPr>
          <p:cNvPr id="3" name="TextBox 2">
            <a:extLst>
              <a:ext uri="{FF2B5EF4-FFF2-40B4-BE49-F238E27FC236}">
                <a16:creationId xmlns:a16="http://schemas.microsoft.com/office/drawing/2014/main" id="{2108E4C0-B649-0D06-26C1-988568456FC2}"/>
              </a:ext>
            </a:extLst>
          </p:cNvPr>
          <p:cNvSpPr txBox="1"/>
          <p:nvPr/>
        </p:nvSpPr>
        <p:spPr>
          <a:xfrm>
            <a:off x="132522" y="2528957"/>
            <a:ext cx="5957957"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solidFill>
                  <a:schemeClr val="accent2">
                    <a:lumMod val="20000"/>
                    <a:lumOff val="80000"/>
                  </a:schemeClr>
                </a:solidFill>
                <a:ea typeface="+mn-lt"/>
                <a:cs typeface="+mn-lt"/>
              </a:rPr>
              <a:t>Chatbot makes museums more attractive to the younger generation of visitors, who use digital devices and social networks almost continuously during the day</a:t>
            </a:r>
          </a:p>
          <a:p>
            <a:endParaRPr lang="en-US" sz="2000" b="1">
              <a:solidFill>
                <a:schemeClr val="accent2">
                  <a:lumMod val="20000"/>
                  <a:lumOff val="80000"/>
                </a:schemeClr>
              </a:solidFill>
              <a:cs typeface="Calibri"/>
            </a:endParaRPr>
          </a:p>
          <a:p>
            <a:endParaRPr lang="en-US" sz="2000" b="1">
              <a:solidFill>
                <a:schemeClr val="accent2">
                  <a:lumMod val="20000"/>
                  <a:lumOff val="80000"/>
                </a:schemeClr>
              </a:solidFill>
              <a:cs typeface="Calibri"/>
            </a:endParaRPr>
          </a:p>
          <a:p>
            <a:r>
              <a:rPr lang="en-US" sz="2000" b="1">
                <a:solidFill>
                  <a:schemeClr val="accent2">
                    <a:lumMod val="20000"/>
                    <a:lumOff val="80000"/>
                  </a:schemeClr>
                </a:solidFill>
                <a:ea typeface="+mn-lt"/>
                <a:cs typeface="+mn-lt"/>
              </a:rPr>
              <a:t>When a visitor asks the chatbot a question, NLP analyzes the text to extract meaning. It interprets the intent and contextual nuances that humans intuitively understand in language. Based on this analysis, the AI generates conversational responses using a vast knowledge base provided by the museum.</a:t>
            </a:r>
            <a:endParaRPr lang="en-US" sz="2000" b="1">
              <a:solidFill>
                <a:schemeClr val="accent2">
                  <a:lumMod val="20000"/>
                  <a:lumOff val="80000"/>
                </a:schemeClr>
              </a:solidFill>
            </a:endParaRPr>
          </a:p>
        </p:txBody>
      </p:sp>
      <p:pic>
        <p:nvPicPr>
          <p:cNvPr id="4" name="Picture 3" descr="A person sitting in front of a globe&#10;&#10;Description automatically generated">
            <a:extLst>
              <a:ext uri="{FF2B5EF4-FFF2-40B4-BE49-F238E27FC236}">
                <a16:creationId xmlns:a16="http://schemas.microsoft.com/office/drawing/2014/main" id="{11912835-432D-62C7-A436-CC3075EFEFE3}"/>
              </a:ext>
            </a:extLst>
          </p:cNvPr>
          <p:cNvPicPr>
            <a:picLocks noChangeAspect="1"/>
          </p:cNvPicPr>
          <p:nvPr/>
        </p:nvPicPr>
        <p:blipFill>
          <a:blip r:embed="rId2"/>
          <a:stretch>
            <a:fillRect/>
          </a:stretch>
        </p:blipFill>
        <p:spPr>
          <a:xfrm>
            <a:off x="6095999" y="2386908"/>
            <a:ext cx="5974523" cy="3740705"/>
          </a:xfrm>
          <a:prstGeom prst="rect">
            <a:avLst/>
          </a:prstGeom>
          <a:ln>
            <a:noFill/>
          </a:ln>
          <a:effectLst>
            <a:softEdge rad="112500"/>
          </a:effectLst>
        </p:spPr>
      </p:pic>
    </p:spTree>
    <p:extLst>
      <p:ext uri="{BB962C8B-B14F-4D97-AF65-F5344CB8AC3E}">
        <p14:creationId xmlns:p14="http://schemas.microsoft.com/office/powerpoint/2010/main" val="1274988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4F300F92-5392-ABA8-91C9-0DA070A4C526}"/>
              </a:ext>
            </a:extLst>
          </p:cNvPr>
          <p:cNvGrpSpPr/>
          <p:nvPr/>
        </p:nvGrpSpPr>
        <p:grpSpPr>
          <a:xfrm>
            <a:off x="1062038" y="20100"/>
            <a:ext cx="11387696" cy="2369699"/>
            <a:chOff x="6432912" y="1605358"/>
            <a:chExt cx="9617296" cy="2415807"/>
          </a:xfrm>
        </p:grpSpPr>
        <p:sp>
          <p:nvSpPr>
            <p:cNvPr id="27" name="TextBox 26">
              <a:extLst>
                <a:ext uri="{FF2B5EF4-FFF2-40B4-BE49-F238E27FC236}">
                  <a16:creationId xmlns:a16="http://schemas.microsoft.com/office/drawing/2014/main" id="{3610559B-EEDA-AD25-DC93-F20487520D80}"/>
                </a:ext>
              </a:extLst>
            </p:cNvPr>
            <p:cNvSpPr txBox="1"/>
            <p:nvPr/>
          </p:nvSpPr>
          <p:spPr>
            <a:xfrm>
              <a:off x="6432912" y="1605358"/>
              <a:ext cx="9617296" cy="1788460"/>
            </a:xfrm>
            <a:prstGeom prst="rect">
              <a:avLst/>
            </a:prstGeom>
            <a:noFill/>
          </p:spPr>
          <p:txBody>
            <a:bodyPr wrap="square" lIns="91440" tIns="45720" rIns="91440" bIns="45720" anchor="t">
              <a:spAutoFit/>
            </a:bodyPr>
            <a:lstStyle/>
            <a:p>
              <a:r>
                <a:rPr lang="en-US" sz="6000">
                  <a:solidFill>
                    <a:schemeClr val="bg1"/>
                  </a:solidFill>
                  <a:ea typeface="+mn-lt"/>
                  <a:cs typeface="+mn-lt"/>
                </a:rPr>
                <a:t>Existing Projects and Research</a:t>
              </a:r>
              <a:endParaRPr lang="en-US">
                <a:solidFill>
                  <a:schemeClr val="bg1"/>
                </a:solidFill>
              </a:endParaRPr>
            </a:p>
            <a:p>
              <a:endParaRPr lang="en-US" sz="4800" b="1">
                <a:solidFill>
                  <a:schemeClr val="bg1"/>
                </a:solidFill>
                <a:cs typeface="Calibri" panose="020F0502020204030204"/>
              </a:endParaRPr>
            </a:p>
          </p:txBody>
        </p:sp>
        <p:sp>
          <p:nvSpPr>
            <p:cNvPr id="28" name="TextBox 27">
              <a:extLst>
                <a:ext uri="{FF2B5EF4-FFF2-40B4-BE49-F238E27FC236}">
                  <a16:creationId xmlns:a16="http://schemas.microsoft.com/office/drawing/2014/main" id="{F339EEA4-F954-16DB-44F8-39105035E29C}"/>
                </a:ext>
              </a:extLst>
            </p:cNvPr>
            <p:cNvSpPr txBox="1"/>
            <p:nvPr/>
          </p:nvSpPr>
          <p:spPr>
            <a:xfrm>
              <a:off x="7356244" y="2930483"/>
              <a:ext cx="4857525" cy="1090682"/>
            </a:xfrm>
            <a:prstGeom prst="rect">
              <a:avLst/>
            </a:prstGeom>
            <a:noFill/>
          </p:spPr>
          <p:txBody>
            <a:bodyPr wrap="square" lIns="91440" tIns="45720" rIns="91440" bIns="45720" anchor="t">
              <a:spAutoFit/>
            </a:bodyPr>
            <a:lstStyle/>
            <a:p>
              <a:endParaRPr lang="en-US">
                <a:solidFill>
                  <a:schemeClr val="bg1"/>
                </a:solidFill>
                <a:cs typeface="Calibri"/>
              </a:endParaRPr>
            </a:p>
            <a:p>
              <a:endParaRPr lang="en-US">
                <a:solidFill>
                  <a:srgbClr val="000000"/>
                </a:solidFill>
                <a:ea typeface="+mn-lt"/>
                <a:cs typeface="+mn-lt"/>
              </a:endParaRPr>
            </a:p>
            <a:p>
              <a:pPr>
                <a:lnSpc>
                  <a:spcPct val="150000"/>
                </a:lnSpc>
              </a:pPr>
              <a:endParaRPr lang="en-US">
                <a:solidFill>
                  <a:srgbClr val="FFFFFF"/>
                </a:solidFill>
                <a:latin typeface="Montserrat" panose="00000500000000000000" pitchFamily="2" charset="0"/>
                <a:cs typeface="Calibri"/>
              </a:endParaRPr>
            </a:p>
          </p:txBody>
        </p:sp>
      </p:grpSp>
      <p:sp>
        <p:nvSpPr>
          <p:cNvPr id="5" name="TextBox 4">
            <a:extLst>
              <a:ext uri="{FF2B5EF4-FFF2-40B4-BE49-F238E27FC236}">
                <a16:creationId xmlns:a16="http://schemas.microsoft.com/office/drawing/2014/main" id="{CD6FFB15-5185-6046-33E7-30859A77C488}"/>
              </a:ext>
            </a:extLst>
          </p:cNvPr>
          <p:cNvSpPr txBox="1"/>
          <p:nvPr/>
        </p:nvSpPr>
        <p:spPr>
          <a:xfrm>
            <a:off x="138044" y="1595322"/>
            <a:ext cx="645767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00"/>
                </a:solidFill>
                <a:ea typeface="+mn-lt"/>
                <a:cs typeface="+mn-lt"/>
              </a:rPr>
              <a:t>  The Anne Frank Museum in Amsterdam :</a:t>
            </a:r>
            <a:endParaRPr lang="en-US" sz="2800" b="1">
              <a:solidFill>
                <a:srgbClr val="FFFF00"/>
              </a:solidFill>
            </a:endParaRPr>
          </a:p>
        </p:txBody>
      </p:sp>
      <p:sp>
        <p:nvSpPr>
          <p:cNvPr id="9" name="TextBox 8">
            <a:extLst>
              <a:ext uri="{FF2B5EF4-FFF2-40B4-BE49-F238E27FC236}">
                <a16:creationId xmlns:a16="http://schemas.microsoft.com/office/drawing/2014/main" id="{1144AD10-D98F-963A-0DCE-CC390FA3A383}"/>
              </a:ext>
            </a:extLst>
          </p:cNvPr>
          <p:cNvSpPr txBox="1"/>
          <p:nvPr/>
        </p:nvSpPr>
        <p:spPr>
          <a:xfrm>
            <a:off x="270565" y="2114827"/>
            <a:ext cx="6476999"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accent1">
                    <a:lumMod val="20000"/>
                    <a:lumOff val="80000"/>
                  </a:schemeClr>
                </a:solidFill>
                <a:cs typeface="Calibri"/>
              </a:rPr>
              <a:t>In 2017, the museum launched a chatbot to provide visitors with information about the exhibition.</a:t>
            </a:r>
          </a:p>
          <a:p>
            <a:endParaRPr lang="en-US" sz="2000">
              <a:solidFill>
                <a:schemeClr val="accent1">
                  <a:lumMod val="20000"/>
                  <a:lumOff val="80000"/>
                </a:schemeClr>
              </a:solidFill>
              <a:cs typeface="Calibri"/>
            </a:endParaRPr>
          </a:p>
          <a:p>
            <a:r>
              <a:rPr lang="en-US" sz="2000">
                <a:solidFill>
                  <a:schemeClr val="accent1">
                    <a:lumMod val="20000"/>
                    <a:lumOff val="80000"/>
                  </a:schemeClr>
                </a:solidFill>
                <a:ea typeface="+mn-lt"/>
                <a:cs typeface="+mn-lt"/>
              </a:rPr>
              <a:t> the chatbot deployed by the museum uses deep learning technology known as msg.ai which allows it to offer a one-to-one tailored response to visitors by ‘remembering’ the sort of successful responses it has given in the past.</a:t>
            </a:r>
            <a:endParaRPr lang="en-US" sz="2000">
              <a:solidFill>
                <a:schemeClr val="accent1">
                  <a:lumMod val="20000"/>
                  <a:lumOff val="80000"/>
                </a:schemeClr>
              </a:solidFill>
              <a:cs typeface="Calibri"/>
            </a:endParaRPr>
          </a:p>
          <a:p>
            <a:endParaRPr lang="en-US" sz="2000">
              <a:solidFill>
                <a:schemeClr val="accent1">
                  <a:lumMod val="20000"/>
                  <a:lumOff val="80000"/>
                </a:schemeClr>
              </a:solidFill>
              <a:cs typeface="Calibri"/>
            </a:endParaRPr>
          </a:p>
          <a:p>
            <a:endParaRPr lang="en-US" sz="2000">
              <a:solidFill>
                <a:schemeClr val="accent1">
                  <a:lumMod val="20000"/>
                  <a:lumOff val="80000"/>
                </a:schemeClr>
              </a:solidFill>
              <a:cs typeface="Calibri"/>
            </a:endParaRPr>
          </a:p>
        </p:txBody>
      </p:sp>
      <p:sp>
        <p:nvSpPr>
          <p:cNvPr id="11" name="TextBox 10">
            <a:extLst>
              <a:ext uri="{FF2B5EF4-FFF2-40B4-BE49-F238E27FC236}">
                <a16:creationId xmlns:a16="http://schemas.microsoft.com/office/drawing/2014/main" id="{7A475D07-D4CC-92A7-7E1A-8EBCDB3456B2}"/>
              </a:ext>
            </a:extLst>
          </p:cNvPr>
          <p:cNvSpPr txBox="1"/>
          <p:nvPr/>
        </p:nvSpPr>
        <p:spPr>
          <a:xfrm>
            <a:off x="140344" y="5069416"/>
            <a:ext cx="595795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b="1">
                <a:solidFill>
                  <a:srgbClr val="FFFF00"/>
                </a:solidFill>
                <a:latin typeface="Lucida Sans"/>
                <a:ea typeface="ffb"/>
                <a:cs typeface="ffb"/>
              </a:rPr>
              <a:t>The</a:t>
            </a:r>
            <a:r>
              <a:rPr lang="en-US" sz="2400" b="1" i="0">
                <a:solidFill>
                  <a:srgbClr val="FFFF00"/>
                </a:solidFill>
                <a:latin typeface="Lucida Sans"/>
                <a:ea typeface="ffb"/>
                <a:cs typeface="ffb"/>
              </a:rPr>
              <a:t> Centre Pompidou (Paris, France</a:t>
            </a:r>
            <a:r>
              <a:rPr lang="en-US" sz="2400" b="1">
                <a:solidFill>
                  <a:srgbClr val="FFFF00"/>
                </a:solidFill>
                <a:latin typeface="Lucida Sans"/>
                <a:ea typeface="ffb"/>
                <a:cs typeface="ffb"/>
              </a:rPr>
              <a:t>)</a:t>
            </a:r>
            <a:endParaRPr lang="en-US" sz="2400" b="1">
              <a:solidFill>
                <a:srgbClr val="FFFF00"/>
              </a:solidFill>
              <a:latin typeface="Lucida Sans"/>
            </a:endParaRPr>
          </a:p>
        </p:txBody>
      </p:sp>
      <p:sp>
        <p:nvSpPr>
          <p:cNvPr id="12" name="TextBox 11">
            <a:extLst>
              <a:ext uri="{FF2B5EF4-FFF2-40B4-BE49-F238E27FC236}">
                <a16:creationId xmlns:a16="http://schemas.microsoft.com/office/drawing/2014/main" id="{D7769C3E-8CB8-EDF0-DFA9-37A3618D3CE7}"/>
              </a:ext>
            </a:extLst>
          </p:cNvPr>
          <p:cNvSpPr txBox="1"/>
          <p:nvPr/>
        </p:nvSpPr>
        <p:spPr>
          <a:xfrm>
            <a:off x="138043" y="5538304"/>
            <a:ext cx="9066693"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accent1">
                    <a:lumMod val="20000"/>
                    <a:lumOff val="80000"/>
                  </a:schemeClr>
                </a:solidFill>
                <a:latin typeface="Calibri"/>
                <a:cs typeface="Segoe UI"/>
              </a:rPr>
              <a:t>Launched its first Ask ​ Mona chatbot in French and English </a:t>
            </a:r>
            <a:endParaRPr lang="en-US" sz="2000">
              <a:solidFill>
                <a:schemeClr val="accent1">
                  <a:lumMod val="20000"/>
                  <a:lumOff val="80000"/>
                </a:schemeClr>
              </a:solidFill>
              <a:latin typeface="Calibri"/>
              <a:cs typeface="Calibri"/>
            </a:endParaRPr>
          </a:p>
          <a:p>
            <a:r>
              <a:rPr lang="en-US" sz="2000">
                <a:solidFill>
                  <a:schemeClr val="accent1">
                    <a:lumMod val="20000"/>
                    <a:lumOff val="80000"/>
                  </a:schemeClr>
                </a:solidFill>
                <a:latin typeface="Calibri"/>
                <a:cs typeface="Segoe UI"/>
              </a:rPr>
              <a:t>in early 2022. ​</a:t>
            </a:r>
          </a:p>
          <a:p>
            <a:endParaRPr lang="en-US" sz="2000">
              <a:solidFill>
                <a:schemeClr val="accent1">
                  <a:lumMod val="20000"/>
                  <a:lumOff val="80000"/>
                </a:schemeClr>
              </a:solidFill>
              <a:latin typeface="Calibri"/>
              <a:cs typeface="Segoe UI"/>
            </a:endParaRPr>
          </a:p>
          <a:p>
            <a:endParaRPr lang="en-US" sz="2000">
              <a:solidFill>
                <a:schemeClr val="accent1">
                  <a:lumMod val="20000"/>
                  <a:lumOff val="80000"/>
                </a:schemeClr>
              </a:solidFill>
              <a:latin typeface="Calibri"/>
              <a:cs typeface="Segoe UI"/>
            </a:endParaRPr>
          </a:p>
        </p:txBody>
      </p:sp>
      <p:pic>
        <p:nvPicPr>
          <p:cNvPr id="13" name="Picture 12" descr="A person&amp;#39;s head with gears and lines&#10;&#10;Description automatically generated">
            <a:extLst>
              <a:ext uri="{FF2B5EF4-FFF2-40B4-BE49-F238E27FC236}">
                <a16:creationId xmlns:a16="http://schemas.microsoft.com/office/drawing/2014/main" id="{0C6B995C-40A2-DAB6-2F7E-810FDA6E9EB1}"/>
              </a:ext>
            </a:extLst>
          </p:cNvPr>
          <p:cNvPicPr>
            <a:picLocks noChangeAspect="1"/>
          </p:cNvPicPr>
          <p:nvPr/>
        </p:nvPicPr>
        <p:blipFill>
          <a:blip r:embed="rId2"/>
          <a:stretch>
            <a:fillRect/>
          </a:stretch>
        </p:blipFill>
        <p:spPr>
          <a:xfrm>
            <a:off x="7078869" y="1161080"/>
            <a:ext cx="4969566" cy="5231576"/>
          </a:xfrm>
          <a:prstGeom prst="rect">
            <a:avLst/>
          </a:prstGeom>
          <a:ln>
            <a:noFill/>
          </a:ln>
          <a:effectLst>
            <a:softEdge rad="112500"/>
          </a:effectLst>
        </p:spPr>
      </p:pic>
    </p:spTree>
    <p:extLst>
      <p:ext uri="{BB962C8B-B14F-4D97-AF65-F5344CB8AC3E}">
        <p14:creationId xmlns:p14="http://schemas.microsoft.com/office/powerpoint/2010/main" val="25891107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4F300F92-5392-ABA8-91C9-0DA070A4C526}"/>
              </a:ext>
            </a:extLst>
          </p:cNvPr>
          <p:cNvGrpSpPr/>
          <p:nvPr/>
        </p:nvGrpSpPr>
        <p:grpSpPr>
          <a:xfrm>
            <a:off x="1062038" y="20100"/>
            <a:ext cx="11387696" cy="2369699"/>
            <a:chOff x="6432912" y="1605358"/>
            <a:chExt cx="9617296" cy="2415807"/>
          </a:xfrm>
        </p:grpSpPr>
        <p:sp>
          <p:nvSpPr>
            <p:cNvPr id="27" name="TextBox 26">
              <a:extLst>
                <a:ext uri="{FF2B5EF4-FFF2-40B4-BE49-F238E27FC236}">
                  <a16:creationId xmlns:a16="http://schemas.microsoft.com/office/drawing/2014/main" id="{3610559B-EEDA-AD25-DC93-F20487520D80}"/>
                </a:ext>
              </a:extLst>
            </p:cNvPr>
            <p:cNvSpPr txBox="1"/>
            <p:nvPr/>
          </p:nvSpPr>
          <p:spPr>
            <a:xfrm>
              <a:off x="6432912" y="1605358"/>
              <a:ext cx="9617296" cy="1788460"/>
            </a:xfrm>
            <a:prstGeom prst="rect">
              <a:avLst/>
            </a:prstGeom>
            <a:noFill/>
          </p:spPr>
          <p:txBody>
            <a:bodyPr wrap="square" lIns="91440" tIns="45720" rIns="91440" bIns="45720" anchor="t">
              <a:spAutoFit/>
            </a:bodyPr>
            <a:lstStyle/>
            <a:p>
              <a:r>
                <a:rPr lang="en-US" sz="6000">
                  <a:solidFill>
                    <a:schemeClr val="bg1"/>
                  </a:solidFill>
                  <a:ea typeface="+mn-lt"/>
                  <a:cs typeface="+mn-lt"/>
                </a:rPr>
                <a:t>Existing Projects and Research</a:t>
              </a:r>
              <a:endParaRPr lang="en-US">
                <a:solidFill>
                  <a:schemeClr val="bg1"/>
                </a:solidFill>
              </a:endParaRPr>
            </a:p>
            <a:p>
              <a:endParaRPr lang="en-US" sz="4800" b="1">
                <a:solidFill>
                  <a:schemeClr val="bg1"/>
                </a:solidFill>
                <a:cs typeface="Calibri" panose="020F0502020204030204"/>
              </a:endParaRPr>
            </a:p>
          </p:txBody>
        </p:sp>
        <p:sp>
          <p:nvSpPr>
            <p:cNvPr id="28" name="TextBox 27">
              <a:extLst>
                <a:ext uri="{FF2B5EF4-FFF2-40B4-BE49-F238E27FC236}">
                  <a16:creationId xmlns:a16="http://schemas.microsoft.com/office/drawing/2014/main" id="{F339EEA4-F954-16DB-44F8-39105035E29C}"/>
                </a:ext>
              </a:extLst>
            </p:cNvPr>
            <p:cNvSpPr txBox="1"/>
            <p:nvPr/>
          </p:nvSpPr>
          <p:spPr>
            <a:xfrm>
              <a:off x="7356244" y="2930483"/>
              <a:ext cx="4857525" cy="1090682"/>
            </a:xfrm>
            <a:prstGeom prst="rect">
              <a:avLst/>
            </a:prstGeom>
            <a:noFill/>
          </p:spPr>
          <p:txBody>
            <a:bodyPr wrap="square" lIns="91440" tIns="45720" rIns="91440" bIns="45720" anchor="t">
              <a:spAutoFit/>
            </a:bodyPr>
            <a:lstStyle/>
            <a:p>
              <a:endParaRPr lang="en-US">
                <a:solidFill>
                  <a:schemeClr val="bg1"/>
                </a:solidFill>
                <a:cs typeface="Calibri"/>
              </a:endParaRPr>
            </a:p>
            <a:p>
              <a:endParaRPr lang="en-US">
                <a:solidFill>
                  <a:srgbClr val="000000"/>
                </a:solidFill>
                <a:ea typeface="+mn-lt"/>
                <a:cs typeface="+mn-lt"/>
              </a:endParaRPr>
            </a:p>
            <a:p>
              <a:pPr>
                <a:lnSpc>
                  <a:spcPct val="150000"/>
                </a:lnSpc>
              </a:pPr>
              <a:endParaRPr lang="en-US">
                <a:solidFill>
                  <a:srgbClr val="FFFFFF"/>
                </a:solidFill>
                <a:latin typeface="Montserrat" panose="00000500000000000000" pitchFamily="2" charset="0"/>
                <a:cs typeface="Calibri"/>
              </a:endParaRPr>
            </a:p>
          </p:txBody>
        </p:sp>
      </p:grpSp>
      <p:sp>
        <p:nvSpPr>
          <p:cNvPr id="5" name="TextBox 4">
            <a:extLst>
              <a:ext uri="{FF2B5EF4-FFF2-40B4-BE49-F238E27FC236}">
                <a16:creationId xmlns:a16="http://schemas.microsoft.com/office/drawing/2014/main" id="{CD6FFB15-5185-6046-33E7-30859A77C488}"/>
              </a:ext>
            </a:extLst>
          </p:cNvPr>
          <p:cNvSpPr txBox="1"/>
          <p:nvPr/>
        </p:nvSpPr>
        <p:spPr>
          <a:xfrm>
            <a:off x="226851" y="1584739"/>
            <a:ext cx="1195410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rgbClr val="FFFF00"/>
                </a:solidFill>
              </a:rPr>
              <a:t>             </a:t>
            </a:r>
            <a:r>
              <a:rPr lang="en-US" sz="3200" b="1" u="sng" dirty="0">
                <a:solidFill>
                  <a:srgbClr val="FFFF00"/>
                </a:solidFill>
              </a:rPr>
              <a:t>Carnegie </a:t>
            </a:r>
            <a:r>
              <a:rPr lang="en-US" sz="3200" b="1" u="sng" dirty="0">
                <a:solidFill>
                  <a:srgbClr val="FFFF00"/>
                </a:solidFill>
                <a:ea typeface="+mn-lt"/>
                <a:cs typeface="+mn-lt"/>
              </a:rPr>
              <a:t>Museums Chatbot</a:t>
            </a:r>
            <a:endParaRPr lang="en-US" sz="3200" b="1" dirty="0">
              <a:solidFill>
                <a:srgbClr val="FFFF00"/>
              </a:solidFill>
              <a:cs typeface="Calibri"/>
            </a:endParaRPr>
          </a:p>
        </p:txBody>
      </p:sp>
      <p:sp>
        <p:nvSpPr>
          <p:cNvPr id="9" name="TextBox 8">
            <a:extLst>
              <a:ext uri="{FF2B5EF4-FFF2-40B4-BE49-F238E27FC236}">
                <a16:creationId xmlns:a16="http://schemas.microsoft.com/office/drawing/2014/main" id="{1144AD10-D98F-963A-0DCE-CC390FA3A383}"/>
              </a:ext>
            </a:extLst>
          </p:cNvPr>
          <p:cNvSpPr txBox="1"/>
          <p:nvPr/>
        </p:nvSpPr>
        <p:spPr>
          <a:xfrm>
            <a:off x="5946912" y="2346740"/>
            <a:ext cx="5847521"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solidFill>
                  <a:schemeClr val="bg1">
                    <a:lumMod val="95000"/>
                  </a:schemeClr>
                </a:solidFill>
                <a:latin typeface="Aptos Display"/>
                <a:ea typeface="+mn-lt"/>
                <a:cs typeface="+mn-lt"/>
              </a:rPr>
              <a:t>The </a:t>
            </a:r>
            <a:r>
              <a:rPr lang="en-US" sz="2400" u="sng">
                <a:solidFill>
                  <a:schemeClr val="bg1">
                    <a:lumMod val="95000"/>
                  </a:schemeClr>
                </a:solidFill>
                <a:latin typeface="Aptos Display"/>
                <a:ea typeface="+mn-lt"/>
                <a:cs typeface="+mn-lt"/>
                <a:hlinkClick r:id="rId2">
                  <a:extLst>
                    <a:ext uri="{A12FA001-AC4F-418D-AE19-62706E023703}">
                      <ahyp:hlinkClr xmlns:ahyp="http://schemas.microsoft.com/office/drawing/2018/hyperlinkcolor" val="tx"/>
                    </a:ext>
                  </a:extLst>
                </a:hlinkClick>
              </a:rPr>
              <a:t>Carnegie Museums of Pittsburgh</a:t>
            </a:r>
            <a:r>
              <a:rPr lang="en-US" sz="2400">
                <a:solidFill>
                  <a:schemeClr val="bg1">
                    <a:lumMod val="95000"/>
                  </a:schemeClr>
                </a:solidFill>
                <a:latin typeface="Aptos Display"/>
                <a:ea typeface="+mn-lt"/>
                <a:cs typeface="+mn-lt"/>
              </a:rPr>
              <a:t> developed a gamified chatbot when they first deployed the technology in 2018</a:t>
            </a:r>
            <a:endParaRPr lang="en-US" sz="2400">
              <a:solidFill>
                <a:schemeClr val="bg1">
                  <a:lumMod val="95000"/>
                </a:schemeClr>
              </a:solidFill>
              <a:latin typeface="Aptos Display"/>
              <a:cs typeface="Calibri"/>
            </a:endParaRPr>
          </a:p>
          <a:p>
            <a:endParaRPr lang="en-US" sz="2400">
              <a:solidFill>
                <a:schemeClr val="bg1">
                  <a:lumMod val="95000"/>
                </a:schemeClr>
              </a:solidFill>
              <a:latin typeface="Aptos Display"/>
              <a:cs typeface="Calibri"/>
            </a:endParaRPr>
          </a:p>
          <a:p>
            <a:r>
              <a:rPr lang="en-US" sz="2400">
                <a:solidFill>
                  <a:schemeClr val="bg1">
                    <a:lumMod val="95000"/>
                  </a:schemeClr>
                </a:solidFill>
                <a:latin typeface="Aptos Display"/>
                <a:ea typeface="+mn-lt"/>
                <a:cs typeface="+mn-lt"/>
              </a:rPr>
              <a:t>keeps subscribers updated with museum events and the various ways that visitors can engage with one-off museum activities. Andy, the character behind the bot has a distinctive look which has helped the Carnegie Museums to develop their visual branding</a:t>
            </a:r>
            <a:endParaRPr lang="en-US" sz="2400">
              <a:solidFill>
                <a:schemeClr val="bg1">
                  <a:lumMod val="95000"/>
                </a:schemeClr>
              </a:solidFill>
              <a:latin typeface="Aptos Display"/>
              <a:cs typeface="Calibri"/>
            </a:endParaRPr>
          </a:p>
          <a:p>
            <a:endParaRPr lang="en-US" sz="2000">
              <a:solidFill>
                <a:schemeClr val="bg1">
                  <a:lumMod val="95000"/>
                </a:schemeClr>
              </a:solidFill>
              <a:cs typeface="Calibri"/>
            </a:endParaRPr>
          </a:p>
          <a:p>
            <a:endParaRPr lang="en-US" sz="2000">
              <a:solidFill>
                <a:schemeClr val="bg1">
                  <a:lumMod val="95000"/>
                </a:schemeClr>
              </a:solidFill>
              <a:cs typeface="Calibri"/>
            </a:endParaRPr>
          </a:p>
          <a:p>
            <a:endParaRPr lang="en-US" sz="2000">
              <a:solidFill>
                <a:schemeClr val="bg1">
                  <a:lumMod val="95000"/>
                </a:schemeClr>
              </a:solidFill>
              <a:cs typeface="Calibri"/>
            </a:endParaRPr>
          </a:p>
          <a:p>
            <a:endParaRPr lang="en-US" sz="2000">
              <a:solidFill>
                <a:srgbClr val="F2F2F2"/>
              </a:solidFill>
              <a:cs typeface="Calibri"/>
            </a:endParaRPr>
          </a:p>
          <a:p>
            <a:endParaRPr lang="en-US" sz="2000">
              <a:solidFill>
                <a:srgbClr val="F2F2F2"/>
              </a:solidFill>
              <a:cs typeface="Calibri"/>
            </a:endParaRPr>
          </a:p>
          <a:p>
            <a:endParaRPr lang="en-US" sz="2000">
              <a:solidFill>
                <a:schemeClr val="accent1">
                  <a:lumMod val="20000"/>
                  <a:lumOff val="80000"/>
                </a:schemeClr>
              </a:solidFill>
              <a:cs typeface="Calibri"/>
            </a:endParaRPr>
          </a:p>
        </p:txBody>
      </p:sp>
      <p:pic>
        <p:nvPicPr>
          <p:cNvPr id="3" name="Picture 2">
            <a:extLst>
              <a:ext uri="{FF2B5EF4-FFF2-40B4-BE49-F238E27FC236}">
                <a16:creationId xmlns:a16="http://schemas.microsoft.com/office/drawing/2014/main" id="{2B681C99-6AA5-0432-4456-6C6A2B9C7723}"/>
              </a:ext>
            </a:extLst>
          </p:cNvPr>
          <p:cNvPicPr>
            <a:picLocks noChangeAspect="1"/>
          </p:cNvPicPr>
          <p:nvPr/>
        </p:nvPicPr>
        <p:blipFill>
          <a:blip r:embed="rId3"/>
          <a:stretch>
            <a:fillRect/>
          </a:stretch>
        </p:blipFill>
        <p:spPr>
          <a:xfrm>
            <a:off x="231913" y="2110821"/>
            <a:ext cx="5455479" cy="4491664"/>
          </a:xfrm>
          <a:prstGeom prst="rect">
            <a:avLst/>
          </a:prstGeom>
          <a:ln>
            <a:noFill/>
          </a:ln>
          <a:effectLst>
            <a:softEdge rad="112500"/>
          </a:effectLst>
        </p:spPr>
      </p:pic>
    </p:spTree>
    <p:extLst>
      <p:ext uri="{BB962C8B-B14F-4D97-AF65-F5344CB8AC3E}">
        <p14:creationId xmlns:p14="http://schemas.microsoft.com/office/powerpoint/2010/main" val="175362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4F300F92-5392-ABA8-91C9-0DA070A4C526}"/>
              </a:ext>
            </a:extLst>
          </p:cNvPr>
          <p:cNvGrpSpPr/>
          <p:nvPr/>
        </p:nvGrpSpPr>
        <p:grpSpPr>
          <a:xfrm>
            <a:off x="1062038" y="20100"/>
            <a:ext cx="11387696" cy="2369700"/>
            <a:chOff x="6432912" y="1605358"/>
            <a:chExt cx="9617296" cy="2415807"/>
          </a:xfrm>
        </p:grpSpPr>
        <p:sp>
          <p:nvSpPr>
            <p:cNvPr id="27" name="TextBox 26">
              <a:extLst>
                <a:ext uri="{FF2B5EF4-FFF2-40B4-BE49-F238E27FC236}">
                  <a16:creationId xmlns:a16="http://schemas.microsoft.com/office/drawing/2014/main" id="{3610559B-EEDA-AD25-DC93-F20487520D80}"/>
                </a:ext>
              </a:extLst>
            </p:cNvPr>
            <p:cNvSpPr txBox="1"/>
            <p:nvPr/>
          </p:nvSpPr>
          <p:spPr>
            <a:xfrm>
              <a:off x="6432912" y="1605358"/>
              <a:ext cx="9617296" cy="1600201"/>
            </a:xfrm>
            <a:prstGeom prst="rect">
              <a:avLst/>
            </a:prstGeom>
            <a:noFill/>
          </p:spPr>
          <p:txBody>
            <a:bodyPr wrap="square" lIns="91440" tIns="45720" rIns="91440" bIns="45720" anchor="t">
              <a:spAutoFit/>
            </a:bodyPr>
            <a:lstStyle/>
            <a:p>
              <a:r>
                <a:rPr lang="en-US" sz="4800">
                  <a:solidFill>
                    <a:schemeClr val="bg1"/>
                  </a:solidFill>
                  <a:latin typeface="Montserrat"/>
                  <a:ea typeface="+mn-lt"/>
                  <a:cs typeface="+mn-lt"/>
                </a:rPr>
                <a:t> Existing Projects and Research</a:t>
              </a:r>
              <a:endParaRPr lang="en-US" sz="4800">
                <a:solidFill>
                  <a:schemeClr val="bg1"/>
                </a:solidFill>
                <a:latin typeface="Montserrat"/>
              </a:endParaRPr>
            </a:p>
            <a:p>
              <a:endParaRPr lang="en-US" sz="4800" b="1">
                <a:solidFill>
                  <a:schemeClr val="bg1"/>
                </a:solidFill>
                <a:cs typeface="Calibri" panose="020F0502020204030204"/>
              </a:endParaRPr>
            </a:p>
          </p:txBody>
        </p:sp>
        <p:sp>
          <p:nvSpPr>
            <p:cNvPr id="28" name="TextBox 27">
              <a:extLst>
                <a:ext uri="{FF2B5EF4-FFF2-40B4-BE49-F238E27FC236}">
                  <a16:creationId xmlns:a16="http://schemas.microsoft.com/office/drawing/2014/main" id="{F339EEA4-F954-16DB-44F8-39105035E29C}"/>
                </a:ext>
              </a:extLst>
            </p:cNvPr>
            <p:cNvSpPr txBox="1"/>
            <p:nvPr/>
          </p:nvSpPr>
          <p:spPr>
            <a:xfrm>
              <a:off x="7356244" y="2930483"/>
              <a:ext cx="4857525" cy="1090682"/>
            </a:xfrm>
            <a:prstGeom prst="rect">
              <a:avLst/>
            </a:prstGeom>
            <a:noFill/>
          </p:spPr>
          <p:txBody>
            <a:bodyPr wrap="square" lIns="91440" tIns="45720" rIns="91440" bIns="45720" anchor="t">
              <a:spAutoFit/>
            </a:bodyPr>
            <a:lstStyle/>
            <a:p>
              <a:endParaRPr lang="en-US">
                <a:solidFill>
                  <a:schemeClr val="bg1"/>
                </a:solidFill>
                <a:cs typeface="Calibri"/>
              </a:endParaRPr>
            </a:p>
            <a:p>
              <a:endParaRPr lang="en-US">
                <a:solidFill>
                  <a:srgbClr val="000000"/>
                </a:solidFill>
                <a:ea typeface="+mn-lt"/>
                <a:cs typeface="+mn-lt"/>
              </a:endParaRPr>
            </a:p>
            <a:p>
              <a:pPr>
                <a:lnSpc>
                  <a:spcPct val="150000"/>
                </a:lnSpc>
              </a:pPr>
              <a:endParaRPr lang="en-US">
                <a:solidFill>
                  <a:srgbClr val="FFFFFF"/>
                </a:solidFill>
                <a:latin typeface="Montserrat" panose="00000500000000000000" pitchFamily="2" charset="0"/>
                <a:cs typeface="Calibri"/>
              </a:endParaRPr>
            </a:p>
          </p:txBody>
        </p:sp>
      </p:grpSp>
      <p:sp>
        <p:nvSpPr>
          <p:cNvPr id="5" name="TextBox 4">
            <a:extLst>
              <a:ext uri="{FF2B5EF4-FFF2-40B4-BE49-F238E27FC236}">
                <a16:creationId xmlns:a16="http://schemas.microsoft.com/office/drawing/2014/main" id="{CD6FFB15-5185-6046-33E7-30859A77C488}"/>
              </a:ext>
            </a:extLst>
          </p:cNvPr>
          <p:cNvSpPr txBox="1"/>
          <p:nvPr/>
        </p:nvSpPr>
        <p:spPr>
          <a:xfrm>
            <a:off x="237434" y="1584739"/>
            <a:ext cx="900135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rgbClr val="FFFF00"/>
                </a:solidFill>
              </a:rPr>
              <a:t>    </a:t>
            </a:r>
            <a:r>
              <a:rPr lang="en-US" sz="3200" b="1" u="sng" dirty="0">
                <a:solidFill>
                  <a:srgbClr val="FFFF00"/>
                </a:solidFill>
              </a:rPr>
              <a:t>Chatbot at the Cooper-Hewitt Museum :</a:t>
            </a:r>
          </a:p>
          <a:p>
            <a:endParaRPr lang="en-US" sz="2800" b="1">
              <a:solidFill>
                <a:srgbClr val="FFFF00"/>
              </a:solidFill>
              <a:cs typeface="Calibri"/>
            </a:endParaRPr>
          </a:p>
        </p:txBody>
      </p:sp>
      <p:sp>
        <p:nvSpPr>
          <p:cNvPr id="9" name="TextBox 8">
            <a:extLst>
              <a:ext uri="{FF2B5EF4-FFF2-40B4-BE49-F238E27FC236}">
                <a16:creationId xmlns:a16="http://schemas.microsoft.com/office/drawing/2014/main" id="{1144AD10-D98F-963A-0DCE-CC390FA3A383}"/>
              </a:ext>
            </a:extLst>
          </p:cNvPr>
          <p:cNvSpPr txBox="1"/>
          <p:nvPr/>
        </p:nvSpPr>
        <p:spPr>
          <a:xfrm>
            <a:off x="403087" y="2302566"/>
            <a:ext cx="11391346" cy="47089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bg1">
                    <a:lumMod val="95000"/>
                  </a:schemeClr>
                </a:solidFill>
                <a:latin typeface="Montserrat"/>
                <a:ea typeface="+mn-lt"/>
                <a:cs typeface="+mn-lt"/>
              </a:rPr>
              <a:t>The </a:t>
            </a:r>
            <a:r>
              <a:rPr lang="en-US" sz="2000" b="1">
                <a:solidFill>
                  <a:srgbClr val="FFFF00"/>
                </a:solidFill>
                <a:latin typeface="Montserrat"/>
                <a:ea typeface="+mn-lt"/>
                <a:cs typeface="+mn-lt"/>
              </a:rPr>
              <a:t>Cooper-Hewitt Museum </a:t>
            </a:r>
            <a:r>
              <a:rPr lang="en-US" sz="2000">
                <a:solidFill>
                  <a:schemeClr val="bg1">
                    <a:lumMod val="95000"/>
                  </a:schemeClr>
                </a:solidFill>
                <a:latin typeface="Montserrat"/>
                <a:ea typeface="+mn-lt"/>
                <a:cs typeface="+mn-lt"/>
              </a:rPr>
              <a:t> has been a champion of deploying chatbot technologies in the museum sector</a:t>
            </a:r>
            <a:endParaRPr lang="en-US" sz="2000">
              <a:solidFill>
                <a:schemeClr val="bg1">
                  <a:lumMod val="95000"/>
                </a:schemeClr>
              </a:solidFill>
              <a:latin typeface="Montserrat"/>
              <a:cs typeface="Calibri"/>
            </a:endParaRPr>
          </a:p>
          <a:p>
            <a:endParaRPr lang="en-US" sz="2000">
              <a:solidFill>
                <a:schemeClr val="bg1">
                  <a:lumMod val="95000"/>
                </a:schemeClr>
              </a:solidFill>
              <a:latin typeface="Montserrat"/>
              <a:cs typeface="Calibri"/>
            </a:endParaRPr>
          </a:p>
          <a:p>
            <a:endParaRPr lang="en-US" sz="2000">
              <a:solidFill>
                <a:schemeClr val="bg1">
                  <a:lumMod val="95000"/>
                </a:schemeClr>
              </a:solidFill>
              <a:latin typeface="Montserrat"/>
              <a:ea typeface="+mn-lt"/>
              <a:cs typeface="+mn-lt"/>
            </a:endParaRPr>
          </a:p>
          <a:p>
            <a:r>
              <a:rPr lang="en-US" sz="2000">
                <a:solidFill>
                  <a:schemeClr val="bg1">
                    <a:lumMod val="95000"/>
                  </a:schemeClr>
                </a:solidFill>
                <a:latin typeface="Montserrat"/>
                <a:ea typeface="+mn-lt"/>
                <a:cs typeface="+mn-lt"/>
              </a:rPr>
              <a:t>when there are occasions that the chatbot does not have sufficient data to respond accurately to a query, then the question is sent on to a dedicated museum team where real museum staff will put a response together. </a:t>
            </a:r>
            <a:endParaRPr lang="en-US" sz="2000">
              <a:solidFill>
                <a:schemeClr val="bg1">
                  <a:lumMod val="95000"/>
                </a:schemeClr>
              </a:solidFill>
              <a:latin typeface="Montserrat"/>
              <a:cs typeface="Calibri"/>
            </a:endParaRPr>
          </a:p>
          <a:p>
            <a:endParaRPr lang="en-US" sz="2000">
              <a:solidFill>
                <a:schemeClr val="bg1">
                  <a:lumMod val="95000"/>
                </a:schemeClr>
              </a:solidFill>
              <a:latin typeface="Montserrat"/>
              <a:cs typeface="Calibri"/>
            </a:endParaRPr>
          </a:p>
          <a:p>
            <a:endParaRPr lang="en-US" sz="2000">
              <a:solidFill>
                <a:schemeClr val="bg1">
                  <a:lumMod val="95000"/>
                </a:schemeClr>
              </a:solidFill>
              <a:latin typeface="Montserrat"/>
              <a:cs typeface="Calibri"/>
            </a:endParaRPr>
          </a:p>
          <a:p>
            <a:endParaRPr lang="en-US" sz="2000">
              <a:solidFill>
                <a:schemeClr val="bg1">
                  <a:lumMod val="95000"/>
                </a:schemeClr>
              </a:solidFill>
              <a:latin typeface="Montserrat"/>
              <a:cs typeface="Calibri"/>
            </a:endParaRPr>
          </a:p>
          <a:p>
            <a:r>
              <a:rPr lang="en-US" sz="2000">
                <a:solidFill>
                  <a:schemeClr val="bg1">
                    <a:lumMod val="95000"/>
                  </a:schemeClr>
                </a:solidFill>
                <a:latin typeface="Montserrat"/>
                <a:ea typeface="+mn-lt"/>
                <a:cs typeface="+mn-lt"/>
              </a:rPr>
              <a:t>because of the system’s AI functionality, the system continues to acquire more and more knowledge from these responses that it can use to formulate its own answers down the line in ever greater complexity.</a:t>
            </a:r>
            <a:endParaRPr lang="en-US" sz="2000">
              <a:solidFill>
                <a:schemeClr val="bg1">
                  <a:lumMod val="95000"/>
                </a:schemeClr>
              </a:solidFill>
              <a:latin typeface="Montserrat"/>
              <a:cs typeface="Calibri"/>
            </a:endParaRPr>
          </a:p>
          <a:p>
            <a:endParaRPr lang="en-US" sz="2000">
              <a:solidFill>
                <a:schemeClr val="accent1">
                  <a:lumMod val="20000"/>
                  <a:lumOff val="80000"/>
                </a:schemeClr>
              </a:solidFill>
              <a:cs typeface="Calibri"/>
            </a:endParaRPr>
          </a:p>
          <a:p>
            <a:endParaRPr lang="en-US" sz="2000">
              <a:solidFill>
                <a:schemeClr val="accent1">
                  <a:lumMod val="20000"/>
                  <a:lumOff val="80000"/>
                </a:schemeClr>
              </a:solidFill>
              <a:cs typeface="Calibri"/>
            </a:endParaRPr>
          </a:p>
        </p:txBody>
      </p:sp>
    </p:spTree>
    <p:extLst>
      <p:ext uri="{BB962C8B-B14F-4D97-AF65-F5344CB8AC3E}">
        <p14:creationId xmlns:p14="http://schemas.microsoft.com/office/powerpoint/2010/main" val="1694690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4F300F92-5392-ABA8-91C9-0DA070A4C526}"/>
              </a:ext>
            </a:extLst>
          </p:cNvPr>
          <p:cNvGrpSpPr/>
          <p:nvPr/>
        </p:nvGrpSpPr>
        <p:grpSpPr>
          <a:xfrm>
            <a:off x="839787" y="9517"/>
            <a:ext cx="11609946" cy="2380282"/>
            <a:chOff x="6245214" y="1594569"/>
            <a:chExt cx="9804994" cy="2426596"/>
          </a:xfrm>
        </p:grpSpPr>
        <p:sp>
          <p:nvSpPr>
            <p:cNvPr id="27" name="TextBox 26">
              <a:extLst>
                <a:ext uri="{FF2B5EF4-FFF2-40B4-BE49-F238E27FC236}">
                  <a16:creationId xmlns:a16="http://schemas.microsoft.com/office/drawing/2014/main" id="{3610559B-EEDA-AD25-DC93-F20487520D80}"/>
                </a:ext>
              </a:extLst>
            </p:cNvPr>
            <p:cNvSpPr txBox="1"/>
            <p:nvPr/>
          </p:nvSpPr>
          <p:spPr>
            <a:xfrm>
              <a:off x="6245214" y="1594569"/>
              <a:ext cx="9804994" cy="1726698"/>
            </a:xfrm>
            <a:prstGeom prst="rect">
              <a:avLst/>
            </a:prstGeom>
            <a:noFill/>
          </p:spPr>
          <p:txBody>
            <a:bodyPr wrap="square" lIns="91440" tIns="45720" rIns="91440" bIns="45720" anchor="t">
              <a:spAutoFit/>
            </a:bodyPr>
            <a:lstStyle/>
            <a:p>
              <a:r>
                <a:rPr lang="en-US" sz="5400">
                  <a:solidFill>
                    <a:schemeClr val="bg1"/>
                  </a:solidFill>
                  <a:latin typeface="Montserrat"/>
                  <a:ea typeface="+mn-lt"/>
                  <a:cs typeface="+mn-lt"/>
                </a:rPr>
                <a:t>Existing Projects and Research</a:t>
              </a:r>
              <a:endParaRPr lang="en-US" sz="5400">
                <a:solidFill>
                  <a:schemeClr val="bg1"/>
                </a:solidFill>
                <a:latin typeface="Montserrat"/>
              </a:endParaRPr>
            </a:p>
            <a:p>
              <a:endParaRPr lang="en-US" sz="4800" b="1">
                <a:solidFill>
                  <a:schemeClr val="bg1"/>
                </a:solidFill>
                <a:cs typeface="Calibri" panose="020F0502020204030204"/>
              </a:endParaRPr>
            </a:p>
          </p:txBody>
        </p:sp>
        <p:sp>
          <p:nvSpPr>
            <p:cNvPr id="28" name="TextBox 27">
              <a:extLst>
                <a:ext uri="{FF2B5EF4-FFF2-40B4-BE49-F238E27FC236}">
                  <a16:creationId xmlns:a16="http://schemas.microsoft.com/office/drawing/2014/main" id="{F339EEA4-F954-16DB-44F8-39105035E29C}"/>
                </a:ext>
              </a:extLst>
            </p:cNvPr>
            <p:cNvSpPr txBox="1"/>
            <p:nvPr/>
          </p:nvSpPr>
          <p:spPr>
            <a:xfrm>
              <a:off x="7356244" y="2930483"/>
              <a:ext cx="4857525" cy="1090682"/>
            </a:xfrm>
            <a:prstGeom prst="rect">
              <a:avLst/>
            </a:prstGeom>
            <a:noFill/>
          </p:spPr>
          <p:txBody>
            <a:bodyPr wrap="square" lIns="91440" tIns="45720" rIns="91440" bIns="45720" anchor="t">
              <a:spAutoFit/>
            </a:bodyPr>
            <a:lstStyle/>
            <a:p>
              <a:endParaRPr lang="en-US">
                <a:solidFill>
                  <a:schemeClr val="bg1"/>
                </a:solidFill>
                <a:cs typeface="Calibri"/>
              </a:endParaRPr>
            </a:p>
            <a:p>
              <a:endParaRPr lang="en-US">
                <a:solidFill>
                  <a:srgbClr val="000000"/>
                </a:solidFill>
                <a:ea typeface="+mn-lt"/>
                <a:cs typeface="+mn-lt"/>
              </a:endParaRPr>
            </a:p>
            <a:p>
              <a:pPr>
                <a:lnSpc>
                  <a:spcPct val="150000"/>
                </a:lnSpc>
              </a:pPr>
              <a:endParaRPr lang="en-US">
                <a:solidFill>
                  <a:srgbClr val="FFFFFF"/>
                </a:solidFill>
                <a:latin typeface="Montserrat" panose="00000500000000000000" pitchFamily="2" charset="0"/>
                <a:cs typeface="Calibri"/>
              </a:endParaRPr>
            </a:p>
          </p:txBody>
        </p:sp>
      </p:grpSp>
      <p:sp>
        <p:nvSpPr>
          <p:cNvPr id="5" name="TextBox 4">
            <a:extLst>
              <a:ext uri="{FF2B5EF4-FFF2-40B4-BE49-F238E27FC236}">
                <a16:creationId xmlns:a16="http://schemas.microsoft.com/office/drawing/2014/main" id="{CD6FFB15-5185-6046-33E7-30859A77C488}"/>
              </a:ext>
            </a:extLst>
          </p:cNvPr>
          <p:cNvSpPr txBox="1"/>
          <p:nvPr/>
        </p:nvSpPr>
        <p:spPr>
          <a:xfrm>
            <a:off x="3981173" y="1717261"/>
            <a:ext cx="635552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i="1">
                <a:solidFill>
                  <a:srgbClr val="FFFF00"/>
                </a:solidFill>
                <a:latin typeface="Montserrat"/>
                <a:cs typeface="Calibri"/>
              </a:rPr>
              <a:t>IN SUMMARY</a:t>
            </a:r>
          </a:p>
        </p:txBody>
      </p:sp>
      <p:sp>
        <p:nvSpPr>
          <p:cNvPr id="9" name="TextBox 8">
            <a:extLst>
              <a:ext uri="{FF2B5EF4-FFF2-40B4-BE49-F238E27FC236}">
                <a16:creationId xmlns:a16="http://schemas.microsoft.com/office/drawing/2014/main" id="{1144AD10-D98F-963A-0DCE-CC390FA3A383}"/>
              </a:ext>
            </a:extLst>
          </p:cNvPr>
          <p:cNvSpPr txBox="1"/>
          <p:nvPr/>
        </p:nvSpPr>
        <p:spPr>
          <a:xfrm>
            <a:off x="1054652" y="2777435"/>
            <a:ext cx="9889433" cy="37240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solidFill>
                  <a:schemeClr val="tx2">
                    <a:lumMod val="20000"/>
                    <a:lumOff val="80000"/>
                  </a:schemeClr>
                </a:solidFill>
                <a:latin typeface="Calibri"/>
                <a:ea typeface="+mn-lt"/>
                <a:cs typeface="+mn-lt"/>
              </a:rPr>
              <a:t>There are plenty of museums and galleries which have put their toe in the water with chatbot technologies but when they have really committed to it, a whole series of advantages have been found. After all, it is not merely about offering visitors another way of discovering information that they could obtain elsewhere. It is about providing a service that enhances the museum experience for visitors, allowing them to focus on the areas of greatest interest to them whilst prompting thoughts in entirely new areas that may not have been explored before.</a:t>
            </a:r>
          </a:p>
          <a:p>
            <a:endParaRPr lang="en-US" sz="2400">
              <a:solidFill>
                <a:schemeClr val="tx2">
                  <a:lumMod val="20000"/>
                  <a:lumOff val="80000"/>
                </a:schemeClr>
              </a:solidFill>
              <a:cs typeface="Calibri"/>
            </a:endParaRPr>
          </a:p>
          <a:p>
            <a:endParaRPr lang="en-US" sz="2000">
              <a:solidFill>
                <a:schemeClr val="accent1">
                  <a:lumMod val="20000"/>
                  <a:lumOff val="80000"/>
                </a:schemeClr>
              </a:solidFill>
              <a:cs typeface="Calibri"/>
            </a:endParaRPr>
          </a:p>
        </p:txBody>
      </p:sp>
    </p:spTree>
    <p:extLst>
      <p:ext uri="{BB962C8B-B14F-4D97-AF65-F5344CB8AC3E}">
        <p14:creationId xmlns:p14="http://schemas.microsoft.com/office/powerpoint/2010/main" val="3844849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1" name="Freeform: Shape 20">
            <a:extLst>
              <a:ext uri="{FF2B5EF4-FFF2-40B4-BE49-F238E27FC236}">
                <a16:creationId xmlns:a16="http://schemas.microsoft.com/office/drawing/2014/main" id="{BA724331-314C-9648-8095-00291A8F8D97}"/>
              </a:ext>
            </a:extLst>
          </p:cNvPr>
          <p:cNvSpPr/>
          <p:nvPr/>
        </p:nvSpPr>
        <p:spPr>
          <a:xfrm>
            <a:off x="5824311" y="-843"/>
            <a:ext cx="6367689" cy="6856314"/>
          </a:xfrm>
          <a:custGeom>
            <a:avLst/>
            <a:gdLst>
              <a:gd name="connsiteX0" fmla="*/ 2570115 w 6370577"/>
              <a:gd name="connsiteY0" fmla="*/ 0 h 6856314"/>
              <a:gd name="connsiteX1" fmla="*/ 6370577 w 6370577"/>
              <a:gd name="connsiteY1" fmla="*/ 0 h 6856314"/>
              <a:gd name="connsiteX2" fmla="*/ 6370577 w 6370577"/>
              <a:gd name="connsiteY2" fmla="*/ 5699872 h 6856314"/>
              <a:gd name="connsiteX3" fmla="*/ 6323691 w 6370577"/>
              <a:gd name="connsiteY3" fmla="*/ 5678219 h 6856314"/>
              <a:gd name="connsiteX4" fmla="*/ 5984815 w 6370577"/>
              <a:gd name="connsiteY4" fmla="*/ 5615262 h 6856314"/>
              <a:gd name="connsiteX5" fmla="*/ 5159721 w 6370577"/>
              <a:gd name="connsiteY5" fmla="*/ 6107838 h 6856314"/>
              <a:gd name="connsiteX6" fmla="*/ 4755000 w 6370577"/>
              <a:gd name="connsiteY6" fmla="*/ 6856314 h 6856314"/>
              <a:gd name="connsiteX7" fmla="*/ 1600953 w 6370577"/>
              <a:gd name="connsiteY7" fmla="*/ 6856314 h 6856314"/>
              <a:gd name="connsiteX8" fmla="*/ 764911 w 6370577"/>
              <a:gd name="connsiteY8" fmla="*/ 6404237 h 6856314"/>
              <a:gd name="connsiteX9" fmla="*/ 175790 w 6370577"/>
              <a:gd name="connsiteY9" fmla="*/ 4427780 h 6856314"/>
              <a:gd name="connsiteX10" fmla="*/ 2570115 w 6370577"/>
              <a:gd name="connsiteY10" fmla="*/ 0 h 6856314"/>
              <a:gd name="connsiteX0" fmla="*/ 2567227 w 6367689"/>
              <a:gd name="connsiteY0" fmla="*/ 0 h 6856314"/>
              <a:gd name="connsiteX1" fmla="*/ 6367689 w 6367689"/>
              <a:gd name="connsiteY1" fmla="*/ 0 h 6856314"/>
              <a:gd name="connsiteX2" fmla="*/ 6367689 w 6367689"/>
              <a:gd name="connsiteY2" fmla="*/ 5699872 h 6856314"/>
              <a:gd name="connsiteX3" fmla="*/ 6320803 w 6367689"/>
              <a:gd name="connsiteY3" fmla="*/ 5678219 h 6856314"/>
              <a:gd name="connsiteX4" fmla="*/ 5981927 w 6367689"/>
              <a:gd name="connsiteY4" fmla="*/ 5615262 h 6856314"/>
              <a:gd name="connsiteX5" fmla="*/ 5156833 w 6367689"/>
              <a:gd name="connsiteY5" fmla="*/ 6107838 h 6856314"/>
              <a:gd name="connsiteX6" fmla="*/ 4752112 w 6367689"/>
              <a:gd name="connsiteY6" fmla="*/ 6856314 h 6856314"/>
              <a:gd name="connsiteX7" fmla="*/ 1598065 w 6367689"/>
              <a:gd name="connsiteY7" fmla="*/ 6856314 h 6856314"/>
              <a:gd name="connsiteX8" fmla="*/ 774723 w 6367689"/>
              <a:gd name="connsiteY8" fmla="*/ 6359787 h 6856314"/>
              <a:gd name="connsiteX9" fmla="*/ 172902 w 6367689"/>
              <a:gd name="connsiteY9" fmla="*/ 4427780 h 6856314"/>
              <a:gd name="connsiteX10" fmla="*/ 2567227 w 6367689"/>
              <a:gd name="connsiteY10" fmla="*/ 0 h 6856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67689" h="6856314">
                <a:moveTo>
                  <a:pt x="2567227" y="0"/>
                </a:moveTo>
                <a:lnTo>
                  <a:pt x="6367689" y="0"/>
                </a:lnTo>
                <a:lnTo>
                  <a:pt x="6367689" y="5699872"/>
                </a:lnTo>
                <a:lnTo>
                  <a:pt x="6320803" y="5678219"/>
                </a:lnTo>
                <a:cubicBezTo>
                  <a:pt x="6210332" y="5635470"/>
                  <a:pt x="6095499" y="5615043"/>
                  <a:pt x="5981927" y="5615262"/>
                </a:cubicBezTo>
                <a:cubicBezTo>
                  <a:pt x="5648780" y="5615906"/>
                  <a:pt x="5326469" y="5794198"/>
                  <a:pt x="5156833" y="6107838"/>
                </a:cubicBezTo>
                <a:lnTo>
                  <a:pt x="4752112" y="6856314"/>
                </a:lnTo>
                <a:lnTo>
                  <a:pt x="1598065" y="6856314"/>
                </a:lnTo>
                <a:cubicBezTo>
                  <a:pt x="1319384" y="6705622"/>
                  <a:pt x="1053404" y="6510479"/>
                  <a:pt x="774723" y="6359787"/>
                </a:cubicBezTo>
                <a:cubicBezTo>
                  <a:pt x="66288" y="5976654"/>
                  <a:pt x="-210143" y="5136247"/>
                  <a:pt x="172902" y="4427780"/>
                </a:cubicBezTo>
                <a:lnTo>
                  <a:pt x="2567227" y="0"/>
                </a:lnTo>
                <a:close/>
              </a:path>
            </a:pathLst>
          </a:custGeom>
          <a:solidFill>
            <a:schemeClr val="tx1">
              <a:lumMod val="85000"/>
              <a:lumOff val="15000"/>
            </a:schemeClr>
          </a:solidFill>
          <a:ln w="10583"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3850C2E0-EC6E-F6A7-BD85-7298EF4C0612}"/>
              </a:ext>
            </a:extLst>
          </p:cNvPr>
          <p:cNvSpPr/>
          <p:nvPr/>
        </p:nvSpPr>
        <p:spPr>
          <a:xfrm>
            <a:off x="5375899" y="-843"/>
            <a:ext cx="6811035" cy="6858000"/>
          </a:xfrm>
          <a:custGeom>
            <a:avLst/>
            <a:gdLst>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140186 w 6811035"/>
              <a:gd name="connsiteY12" fmla="*/ 6858000 h 6858000"/>
              <a:gd name="connsiteX13" fmla="*/ 649843 w 6811035"/>
              <a:gd name="connsiteY13" fmla="*/ 6052079 h 6858000"/>
              <a:gd name="connsiteX14" fmla="*/ 149356 w 6811035"/>
              <a:gd name="connsiteY14" fmla="*/ 4373034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11035" h="6858000">
                <a:moveTo>
                  <a:pt x="6359915" y="5569106"/>
                </a:moveTo>
                <a:cubicBezTo>
                  <a:pt x="6508068" y="5568820"/>
                  <a:pt x="6658411" y="5604444"/>
                  <a:pt x="6797912" y="5679863"/>
                </a:cubicBezTo>
                <a:lnTo>
                  <a:pt x="6811035" y="5687060"/>
                </a:lnTo>
                <a:lnTo>
                  <a:pt x="6811035" y="6858000"/>
                </a:lnTo>
                <a:lnTo>
                  <a:pt x="5116324" y="6858000"/>
                </a:lnTo>
                <a:lnTo>
                  <a:pt x="5552678" y="6051021"/>
                </a:lnTo>
                <a:cubicBezTo>
                  <a:pt x="5718643" y="5744169"/>
                  <a:pt x="6033978" y="5569736"/>
                  <a:pt x="6359915" y="5569106"/>
                </a:cubicBezTo>
                <a:close/>
                <a:moveTo>
                  <a:pt x="2514096" y="0"/>
                </a:moveTo>
                <a:lnTo>
                  <a:pt x="3059880" y="0"/>
                </a:lnTo>
                <a:lnTo>
                  <a:pt x="676617" y="4407324"/>
                </a:lnTo>
                <a:cubicBezTo>
                  <a:pt x="301862" y="5100458"/>
                  <a:pt x="559885" y="5966164"/>
                  <a:pt x="1252987" y="6341005"/>
                </a:cubicBezTo>
                <a:lnTo>
                  <a:pt x="2209084" y="6858000"/>
                </a:lnTo>
                <a:lnTo>
                  <a:pt x="2013437" y="6858000"/>
                </a:lnTo>
                <a:cubicBezTo>
                  <a:pt x="1127357" y="6363024"/>
                  <a:pt x="1318640" y="6465574"/>
                  <a:pt x="649843" y="6052079"/>
                </a:cubicBezTo>
                <a:cubicBezTo>
                  <a:pt x="47968" y="5726631"/>
                  <a:pt x="-176082" y="4974897"/>
                  <a:pt x="149356" y="4373034"/>
                </a:cubicBezTo>
                <a:lnTo>
                  <a:pt x="2514096" y="0"/>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nvGrpSpPr>
          <p:cNvPr id="26" name="Group 25">
            <a:extLst>
              <a:ext uri="{FF2B5EF4-FFF2-40B4-BE49-F238E27FC236}">
                <a16:creationId xmlns:a16="http://schemas.microsoft.com/office/drawing/2014/main" id="{4F300F92-5392-ABA8-91C9-0DA070A4C526}"/>
              </a:ext>
            </a:extLst>
          </p:cNvPr>
          <p:cNvGrpSpPr/>
          <p:nvPr/>
        </p:nvGrpSpPr>
        <p:grpSpPr>
          <a:xfrm>
            <a:off x="509863" y="991928"/>
            <a:ext cx="5080000" cy="5571800"/>
            <a:chOff x="7356244" y="1605358"/>
            <a:chExt cx="5080000" cy="5571800"/>
          </a:xfrm>
        </p:grpSpPr>
        <p:sp>
          <p:nvSpPr>
            <p:cNvPr id="27" name="TextBox 26">
              <a:extLst>
                <a:ext uri="{FF2B5EF4-FFF2-40B4-BE49-F238E27FC236}">
                  <a16:creationId xmlns:a16="http://schemas.microsoft.com/office/drawing/2014/main" id="{3610559B-EEDA-AD25-DC93-F20487520D80}"/>
                </a:ext>
              </a:extLst>
            </p:cNvPr>
            <p:cNvSpPr txBox="1"/>
            <p:nvPr/>
          </p:nvSpPr>
          <p:spPr>
            <a:xfrm>
              <a:off x="7356244" y="1605358"/>
              <a:ext cx="5080000" cy="1569660"/>
            </a:xfrm>
            <a:prstGeom prst="rect">
              <a:avLst/>
            </a:prstGeom>
            <a:noFill/>
          </p:spPr>
          <p:txBody>
            <a:bodyPr wrap="square" lIns="91440" tIns="45720" rIns="91440" bIns="45720" anchor="t">
              <a:spAutoFit/>
            </a:bodyPr>
            <a:lstStyle/>
            <a:p>
              <a:r>
                <a:rPr lang="en-US" sz="4800" b="1">
                  <a:solidFill>
                    <a:schemeClr val="bg1"/>
                  </a:solidFill>
                  <a:latin typeface="Calibri"/>
                  <a:cs typeface="Calibri"/>
                </a:rPr>
                <a:t>Hardware Requirements</a:t>
              </a:r>
              <a:endParaRPr lang="en-US" sz="4800" b="1">
                <a:solidFill>
                  <a:schemeClr val="bg1"/>
                </a:solidFill>
                <a:cs typeface="Calibri" panose="020F0502020204030204"/>
              </a:endParaRPr>
            </a:p>
          </p:txBody>
        </p:sp>
        <p:sp>
          <p:nvSpPr>
            <p:cNvPr id="28" name="TextBox 27">
              <a:extLst>
                <a:ext uri="{FF2B5EF4-FFF2-40B4-BE49-F238E27FC236}">
                  <a16:creationId xmlns:a16="http://schemas.microsoft.com/office/drawing/2014/main" id="{F339EEA4-F954-16DB-44F8-39105035E29C}"/>
                </a:ext>
              </a:extLst>
            </p:cNvPr>
            <p:cNvSpPr txBox="1"/>
            <p:nvPr/>
          </p:nvSpPr>
          <p:spPr>
            <a:xfrm>
              <a:off x="7356244" y="2930483"/>
              <a:ext cx="4857525" cy="4246675"/>
            </a:xfrm>
            <a:prstGeom prst="rect">
              <a:avLst/>
            </a:prstGeom>
            <a:noFill/>
          </p:spPr>
          <p:txBody>
            <a:bodyPr wrap="square" lIns="91440" tIns="45720" rIns="91440" bIns="45720" anchor="t">
              <a:spAutoFit/>
            </a:bodyPr>
            <a:lstStyle/>
            <a:p>
              <a:endParaRPr lang="en-US">
                <a:solidFill>
                  <a:schemeClr val="bg1"/>
                </a:solidFill>
                <a:cs typeface="Calibri"/>
              </a:endParaRPr>
            </a:p>
            <a:p>
              <a:r>
                <a:rPr lang="en-US" sz="2800">
                  <a:solidFill>
                    <a:schemeClr val="bg1"/>
                  </a:solidFill>
                  <a:ea typeface="+mn-lt"/>
                  <a:cs typeface="+mn-lt"/>
                </a:rPr>
                <a:t>GPUs</a:t>
              </a:r>
              <a:r>
                <a:rPr lang="en-US">
                  <a:solidFill>
                    <a:schemeClr val="bg1"/>
                  </a:solidFill>
                  <a:ea typeface="+mn-lt"/>
                  <a:cs typeface="+mn-lt"/>
                </a:rPr>
                <a:t>: These are crucial for accelerating the intensive computations involved in LLMs. </a:t>
              </a:r>
              <a:r>
                <a:rPr lang="en-US" err="1">
                  <a:solidFill>
                    <a:schemeClr val="bg1"/>
                  </a:solidFill>
                  <a:ea typeface="+mn-lt"/>
                  <a:cs typeface="+mn-lt"/>
                </a:rPr>
                <a:t>Ollama</a:t>
              </a:r>
              <a:r>
                <a:rPr lang="en-US">
                  <a:solidFill>
                    <a:schemeClr val="bg1"/>
                  </a:solidFill>
                  <a:ea typeface="+mn-lt"/>
                  <a:cs typeface="+mn-lt"/>
                </a:rPr>
                <a:t> can leverage GPUs from various vendors like NVIDIA, AMD, or Intel.</a:t>
              </a:r>
              <a:endParaRPr lang="en-US">
                <a:solidFill>
                  <a:schemeClr val="bg1"/>
                </a:solidFill>
              </a:endParaRPr>
            </a:p>
            <a:p>
              <a:r>
                <a:rPr lang="en-US" sz="2800">
                  <a:solidFill>
                    <a:schemeClr val="bg1"/>
                  </a:solidFill>
                  <a:ea typeface="+mn-lt"/>
                  <a:cs typeface="+mn-lt"/>
                </a:rPr>
                <a:t>TPUs</a:t>
              </a:r>
              <a:r>
                <a:rPr lang="en-US">
                  <a:solidFill>
                    <a:schemeClr val="bg1"/>
                  </a:solidFill>
                  <a:ea typeface="+mn-lt"/>
                  <a:cs typeface="+mn-lt"/>
                </a:rPr>
                <a:t>: Google's Tensor Processing Units offer specialized hardware for machine learning tasks, including LLMs.</a:t>
              </a:r>
              <a:endParaRPr lang="en-US">
                <a:solidFill>
                  <a:schemeClr val="bg1"/>
                </a:solidFill>
              </a:endParaRPr>
            </a:p>
            <a:p>
              <a:r>
                <a:rPr lang="en-US" sz="2800">
                  <a:solidFill>
                    <a:schemeClr val="bg1"/>
                  </a:solidFill>
                  <a:ea typeface="+mn-lt"/>
                  <a:cs typeface="+mn-lt"/>
                </a:rPr>
                <a:t>CPUs:</a:t>
              </a:r>
              <a:r>
                <a:rPr lang="en-US">
                  <a:solidFill>
                    <a:schemeClr val="bg1"/>
                  </a:solidFill>
                  <a:ea typeface="+mn-lt"/>
                  <a:cs typeface="+mn-lt"/>
                </a:rPr>
                <a:t> While not as efficient for large-scale LLM training, CPUs can still be used for certain tasks</a:t>
              </a:r>
              <a:r>
                <a:rPr lang="en-US" b="0" i="0">
                  <a:solidFill>
                    <a:schemeClr val="bg1"/>
                  </a:solidFill>
                  <a:effectLst/>
                  <a:ea typeface="+mn-lt"/>
                  <a:cs typeface="+mn-lt"/>
                </a:rPr>
                <a:t>, </a:t>
              </a:r>
              <a:r>
                <a:rPr lang="en-US">
                  <a:solidFill>
                    <a:schemeClr val="bg1"/>
                  </a:solidFill>
                  <a:ea typeface="+mn-lt"/>
                  <a:cs typeface="+mn-lt"/>
                </a:rPr>
                <a:t>especially in smaller-scale deployments</a:t>
              </a:r>
              <a:r>
                <a:rPr lang="en-US" b="0" i="0">
                  <a:solidFill>
                    <a:schemeClr val="bg1"/>
                  </a:solidFill>
                  <a:effectLst/>
                  <a:ea typeface="+mn-lt"/>
                  <a:cs typeface="+mn-lt"/>
                </a:rPr>
                <a:t>.</a:t>
              </a:r>
              <a:endParaRPr lang="en-US">
                <a:solidFill>
                  <a:schemeClr val="bg1"/>
                </a:solidFill>
                <a:ea typeface="+mn-lt"/>
                <a:cs typeface="+mn-lt"/>
              </a:endParaRPr>
            </a:p>
            <a:p>
              <a:endParaRPr lang="en-US">
                <a:solidFill>
                  <a:srgbClr val="000000"/>
                </a:solidFill>
                <a:cs typeface="Calibri"/>
              </a:endParaRPr>
            </a:p>
            <a:p>
              <a:pPr>
                <a:lnSpc>
                  <a:spcPct val="150000"/>
                </a:lnSpc>
              </a:pPr>
              <a:endParaRPr lang="en-US">
                <a:solidFill>
                  <a:srgbClr val="FFFFFF"/>
                </a:solidFill>
                <a:latin typeface="Montserrat" panose="00000500000000000000" pitchFamily="2" charset="0"/>
              </a:endParaRPr>
            </a:p>
          </p:txBody>
        </p:sp>
      </p:grpSp>
      <p:pic>
        <p:nvPicPr>
          <p:cNvPr id="12292" name="Picture 4" descr="Manteio - Innovate-Solution-Support">
            <a:extLst>
              <a:ext uri="{FF2B5EF4-FFF2-40B4-BE49-F238E27FC236}">
                <a16:creationId xmlns:a16="http://schemas.microsoft.com/office/drawing/2014/main" id="{F37FA4EE-20D0-3A0F-3D4E-824EE1B25C5E}"/>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568388" y="1168400"/>
            <a:ext cx="5227426" cy="5203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619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EBA5EBB0-2718-7F08-E6C2-D737E49E69B8}"/>
              </a:ext>
            </a:extLst>
          </p:cNvPr>
          <p:cNvSpPr/>
          <p:nvPr/>
        </p:nvSpPr>
        <p:spPr>
          <a:xfrm>
            <a:off x="-2" y="0"/>
            <a:ext cx="9461501" cy="6151534"/>
          </a:xfrm>
          <a:custGeom>
            <a:avLst/>
            <a:gdLst>
              <a:gd name="connsiteX0" fmla="*/ 7152445 w 7154006"/>
              <a:gd name="connsiteY0" fmla="*/ -684 h 4651282"/>
              <a:gd name="connsiteX1" fmla="*/ 2884221 w 7154006"/>
              <a:gd name="connsiteY1" fmla="*/ 4267539 h 4651282"/>
              <a:gd name="connsiteX2" fmla="*/ 1033916 w 7154006"/>
              <a:gd name="connsiteY2" fmla="*/ 4267539 h 4651282"/>
              <a:gd name="connsiteX3" fmla="*/ -1562 w 7154006"/>
              <a:gd name="connsiteY3" fmla="*/ 3231793 h 4651282"/>
              <a:gd name="connsiteX4" fmla="*/ -1562 w 7154006"/>
              <a:gd name="connsiteY4" fmla="*/ -684 h 465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4006" h="4651282">
                <a:moveTo>
                  <a:pt x="7152445" y="-684"/>
                </a:moveTo>
                <a:lnTo>
                  <a:pt x="2884221" y="4267539"/>
                </a:lnTo>
                <a:cubicBezTo>
                  <a:pt x="2373260" y="4778285"/>
                  <a:pt x="1544877" y="4778285"/>
                  <a:pt x="1033916" y="4267539"/>
                </a:cubicBezTo>
                <a:lnTo>
                  <a:pt x="-1562" y="3231793"/>
                </a:lnTo>
                <a:lnTo>
                  <a:pt x="-1562" y="-684"/>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7093" cap="flat">
            <a:noFill/>
            <a:prstDash val="solid"/>
            <a:miter/>
          </a:ln>
        </p:spPr>
        <p:txBody>
          <a:bodyPr rtlCol="0" anchor="ctr"/>
          <a:lstStyle/>
          <a:p>
            <a:endParaRPr lang="en-IN"/>
          </a:p>
        </p:txBody>
      </p:sp>
      <p:sp>
        <p:nvSpPr>
          <p:cNvPr id="3" name="TextBox 2">
            <a:extLst>
              <a:ext uri="{FF2B5EF4-FFF2-40B4-BE49-F238E27FC236}">
                <a16:creationId xmlns:a16="http://schemas.microsoft.com/office/drawing/2014/main" id="{EE547079-D527-0ABC-40D2-FEE6834A6D04}"/>
              </a:ext>
            </a:extLst>
          </p:cNvPr>
          <p:cNvSpPr txBox="1"/>
          <p:nvPr/>
        </p:nvSpPr>
        <p:spPr>
          <a:xfrm>
            <a:off x="687917" y="1447174"/>
            <a:ext cx="5001683" cy="1754326"/>
          </a:xfrm>
          <a:prstGeom prst="rect">
            <a:avLst/>
          </a:prstGeom>
          <a:noFill/>
        </p:spPr>
        <p:txBody>
          <a:bodyPr wrap="square" lIns="91440" tIns="45720" rIns="91440" bIns="45720" anchor="t">
            <a:spAutoFit/>
          </a:bodyPr>
          <a:lstStyle/>
          <a:p>
            <a:r>
              <a:rPr lang="en-US" sz="5400" b="1">
                <a:solidFill>
                  <a:schemeClr val="bg1"/>
                </a:solidFill>
                <a:latin typeface="Calibri"/>
                <a:cs typeface="Calibri"/>
              </a:rPr>
              <a:t>SOFTWARE REQUIREMENTS</a:t>
            </a:r>
            <a:endParaRPr lang="en-US" sz="5400" b="1">
              <a:solidFill>
                <a:schemeClr val="bg1"/>
              </a:solidFill>
              <a:cs typeface="Calibri" panose="020F0502020204030204"/>
            </a:endParaRPr>
          </a:p>
        </p:txBody>
      </p:sp>
      <p:grpSp>
        <p:nvGrpSpPr>
          <p:cNvPr id="18" name="Group 17">
            <a:extLst>
              <a:ext uri="{FF2B5EF4-FFF2-40B4-BE49-F238E27FC236}">
                <a16:creationId xmlns:a16="http://schemas.microsoft.com/office/drawing/2014/main" id="{481EFC23-3207-DC1F-6175-6B755F253F98}"/>
              </a:ext>
            </a:extLst>
          </p:cNvPr>
          <p:cNvGrpSpPr/>
          <p:nvPr/>
        </p:nvGrpSpPr>
        <p:grpSpPr>
          <a:xfrm>
            <a:off x="6959600" y="932213"/>
            <a:ext cx="4699000" cy="5013907"/>
            <a:chOff x="6959600" y="1066800"/>
            <a:chExt cx="4699000" cy="5013907"/>
          </a:xfrm>
        </p:grpSpPr>
        <p:grpSp>
          <p:nvGrpSpPr>
            <p:cNvPr id="17" name="Group 16">
              <a:extLst>
                <a:ext uri="{FF2B5EF4-FFF2-40B4-BE49-F238E27FC236}">
                  <a16:creationId xmlns:a16="http://schemas.microsoft.com/office/drawing/2014/main" id="{5EF8FFB6-24AD-CF2D-6C92-561495C4B109}"/>
                </a:ext>
              </a:extLst>
            </p:cNvPr>
            <p:cNvGrpSpPr/>
            <p:nvPr/>
          </p:nvGrpSpPr>
          <p:grpSpPr>
            <a:xfrm>
              <a:off x="6959600" y="1066800"/>
              <a:ext cx="4699000" cy="2273300"/>
              <a:chOff x="6959600" y="889000"/>
              <a:chExt cx="4699000" cy="2273300"/>
            </a:xfrm>
          </p:grpSpPr>
          <p:sp>
            <p:nvSpPr>
              <p:cNvPr id="14" name="Rectangle: Rounded Corners 13">
                <a:extLst>
                  <a:ext uri="{FF2B5EF4-FFF2-40B4-BE49-F238E27FC236}">
                    <a16:creationId xmlns:a16="http://schemas.microsoft.com/office/drawing/2014/main" id="{BA0BA059-B532-BCD9-DE21-CD427A7AE47D}"/>
                  </a:ext>
                </a:extLst>
              </p:cNvPr>
              <p:cNvSpPr/>
              <p:nvPr/>
            </p:nvSpPr>
            <p:spPr>
              <a:xfrm>
                <a:off x="6959600" y="889000"/>
                <a:ext cx="4699000" cy="22733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28D7522D-4485-6AD3-F916-F69214C16674}"/>
                  </a:ext>
                </a:extLst>
              </p:cNvPr>
              <p:cNvSpPr txBox="1"/>
              <p:nvPr/>
            </p:nvSpPr>
            <p:spPr>
              <a:xfrm>
                <a:off x="7194391" y="1335974"/>
                <a:ext cx="4229418" cy="1646605"/>
              </a:xfrm>
              <a:prstGeom prst="rect">
                <a:avLst/>
              </a:prstGeom>
              <a:noFill/>
            </p:spPr>
            <p:txBody>
              <a:bodyPr wrap="square" lIns="91440" tIns="45720" rIns="91440" bIns="45720" anchor="t">
                <a:spAutoFit/>
              </a:bodyPr>
              <a:lstStyle/>
              <a:p>
                <a:pPr>
                  <a:spcAft>
                    <a:spcPts val="600"/>
                  </a:spcAft>
                </a:pPr>
                <a:r>
                  <a:rPr lang="en-US" sz="2400">
                    <a:solidFill>
                      <a:schemeClr val="bg1"/>
                    </a:solidFill>
                    <a:latin typeface="Calibri"/>
                    <a:ea typeface="+mn-lt"/>
                    <a:cs typeface="+mn-lt"/>
                  </a:rPr>
                  <a:t>Deep Learning Framework: </a:t>
                </a:r>
              </a:p>
              <a:p>
                <a:pPr>
                  <a:spcAft>
                    <a:spcPts val="600"/>
                  </a:spcAft>
                </a:pPr>
                <a:r>
                  <a:rPr lang="en-US" err="1">
                    <a:solidFill>
                      <a:schemeClr val="bg1"/>
                    </a:solidFill>
                    <a:latin typeface="Calibri"/>
                    <a:ea typeface="+mn-lt"/>
                    <a:cs typeface="+mn-lt"/>
                  </a:rPr>
                  <a:t>Ollama</a:t>
                </a:r>
                <a:r>
                  <a:rPr lang="en-US">
                    <a:solidFill>
                      <a:schemeClr val="bg1"/>
                    </a:solidFill>
                    <a:latin typeface="Calibri"/>
                    <a:ea typeface="+mn-lt"/>
                    <a:cs typeface="+mn-lt"/>
                  </a:rPr>
                  <a:t> is likely built on a popular framework like </a:t>
                </a:r>
                <a:r>
                  <a:rPr lang="en-US" err="1">
                    <a:solidFill>
                      <a:schemeClr val="bg1"/>
                    </a:solidFill>
                    <a:latin typeface="Calibri"/>
                    <a:ea typeface="+mn-lt"/>
                    <a:cs typeface="+mn-lt"/>
                  </a:rPr>
                  <a:t>PyTorch</a:t>
                </a:r>
                <a:r>
                  <a:rPr lang="en-US">
                    <a:solidFill>
                      <a:schemeClr val="bg1"/>
                    </a:solidFill>
                    <a:latin typeface="Calibri"/>
                    <a:ea typeface="+mn-lt"/>
                    <a:cs typeface="+mn-lt"/>
                  </a:rPr>
                  <a:t> or TensorFlow, which provides tools for defining</a:t>
                </a:r>
                <a:r>
                  <a:rPr lang="en-US" b="0" i="0">
                    <a:solidFill>
                      <a:schemeClr val="bg1"/>
                    </a:solidFill>
                    <a:effectLst/>
                    <a:latin typeface="Calibri"/>
                    <a:ea typeface="+mn-lt"/>
                    <a:cs typeface="+mn-lt"/>
                  </a:rPr>
                  <a:t>, </a:t>
                </a:r>
                <a:r>
                  <a:rPr lang="en-US">
                    <a:solidFill>
                      <a:schemeClr val="bg1"/>
                    </a:solidFill>
                    <a:latin typeface="Calibri"/>
                    <a:ea typeface="+mn-lt"/>
                    <a:cs typeface="+mn-lt"/>
                  </a:rPr>
                  <a:t>training</a:t>
                </a:r>
                <a:r>
                  <a:rPr lang="en-US" b="0" i="0">
                    <a:solidFill>
                      <a:schemeClr val="bg1"/>
                    </a:solidFill>
                    <a:effectLst/>
                    <a:latin typeface="Calibri"/>
                    <a:ea typeface="+mn-lt"/>
                    <a:cs typeface="+mn-lt"/>
                  </a:rPr>
                  <a:t>, and </a:t>
                </a:r>
                <a:r>
                  <a:rPr lang="en-US">
                    <a:solidFill>
                      <a:schemeClr val="bg1"/>
                    </a:solidFill>
                    <a:latin typeface="Calibri"/>
                    <a:ea typeface="+mn-lt"/>
                    <a:cs typeface="+mn-lt"/>
                  </a:rPr>
                  <a:t>deploying neural networks</a:t>
                </a:r>
                <a:r>
                  <a:rPr lang="en-US" b="0" i="0">
                    <a:solidFill>
                      <a:schemeClr val="bg1"/>
                    </a:solidFill>
                    <a:effectLst/>
                    <a:latin typeface="Calibri"/>
                    <a:ea typeface="+mn-lt"/>
                    <a:cs typeface="+mn-lt"/>
                  </a:rPr>
                  <a:t>.</a:t>
                </a:r>
                <a:endParaRPr lang="en-US">
                  <a:solidFill>
                    <a:schemeClr val="bg1"/>
                  </a:solidFill>
                  <a:latin typeface="Calibri"/>
                  <a:cs typeface="Calibri"/>
                </a:endParaRPr>
              </a:p>
            </p:txBody>
          </p:sp>
        </p:grpSp>
        <p:grpSp>
          <p:nvGrpSpPr>
            <p:cNvPr id="16" name="Group 15">
              <a:extLst>
                <a:ext uri="{FF2B5EF4-FFF2-40B4-BE49-F238E27FC236}">
                  <a16:creationId xmlns:a16="http://schemas.microsoft.com/office/drawing/2014/main" id="{3434D2E0-3903-F6DB-EF73-DA82E25ED1D8}"/>
                </a:ext>
              </a:extLst>
            </p:cNvPr>
            <p:cNvGrpSpPr/>
            <p:nvPr/>
          </p:nvGrpSpPr>
          <p:grpSpPr>
            <a:xfrm>
              <a:off x="6959600" y="3787074"/>
              <a:ext cx="4699000" cy="2293633"/>
              <a:chOff x="6959600" y="3787074"/>
              <a:chExt cx="4699000" cy="2293633"/>
            </a:xfrm>
          </p:grpSpPr>
          <p:sp>
            <p:nvSpPr>
              <p:cNvPr id="15" name="Rectangle: Rounded Corners 14">
                <a:extLst>
                  <a:ext uri="{FF2B5EF4-FFF2-40B4-BE49-F238E27FC236}">
                    <a16:creationId xmlns:a16="http://schemas.microsoft.com/office/drawing/2014/main" id="{A98AFA80-AFEE-0E45-3A15-01929C5D7872}"/>
                  </a:ext>
                </a:extLst>
              </p:cNvPr>
              <p:cNvSpPr/>
              <p:nvPr/>
            </p:nvSpPr>
            <p:spPr>
              <a:xfrm>
                <a:off x="6959600" y="3787074"/>
                <a:ext cx="4699000" cy="22733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CCCE9817-1E2E-A4B7-82D8-158C69D17FED}"/>
                  </a:ext>
                </a:extLst>
              </p:cNvPr>
              <p:cNvSpPr txBox="1"/>
              <p:nvPr/>
            </p:nvSpPr>
            <p:spPr>
              <a:xfrm>
                <a:off x="7194391" y="4234048"/>
                <a:ext cx="4229418" cy="1846659"/>
              </a:xfrm>
              <a:prstGeom prst="rect">
                <a:avLst/>
              </a:prstGeom>
              <a:noFill/>
            </p:spPr>
            <p:txBody>
              <a:bodyPr wrap="square" lIns="91440" tIns="45720" rIns="91440" bIns="45720" anchor="t">
                <a:spAutoFit/>
              </a:bodyPr>
              <a:lstStyle/>
              <a:p>
                <a:r>
                  <a:rPr lang="en-US" sz="2400">
                    <a:solidFill>
                      <a:schemeClr val="bg1"/>
                    </a:solidFill>
                    <a:ea typeface="+mn-lt"/>
                    <a:cs typeface="+mn-lt"/>
                  </a:rPr>
                  <a:t>Distributed Training: </a:t>
                </a:r>
              </a:p>
              <a:p>
                <a:r>
                  <a:rPr lang="en-US">
                    <a:solidFill>
                      <a:schemeClr val="bg1"/>
                    </a:solidFill>
                    <a:ea typeface="+mn-lt"/>
                    <a:cs typeface="+mn-lt"/>
                  </a:rPr>
                  <a:t>To handle the massive scale of LLM training, Ollama might use distributed training techniques like data parallelism or model parallelism.</a:t>
                </a:r>
                <a:endParaRPr lang="en-US">
                  <a:solidFill>
                    <a:schemeClr val="bg1"/>
                  </a:solidFill>
                  <a:cs typeface="Calibri"/>
                </a:endParaRPr>
              </a:p>
              <a:p>
                <a:endParaRPr lang="en-US"/>
              </a:p>
            </p:txBody>
          </p:sp>
        </p:grpSp>
      </p:grpSp>
    </p:spTree>
    <p:extLst>
      <p:ext uri="{BB962C8B-B14F-4D97-AF65-F5344CB8AC3E}">
        <p14:creationId xmlns:p14="http://schemas.microsoft.com/office/powerpoint/2010/main" val="4075215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EBA5EBB0-2718-7F08-E6C2-D737E49E69B8}"/>
              </a:ext>
            </a:extLst>
          </p:cNvPr>
          <p:cNvSpPr/>
          <p:nvPr/>
        </p:nvSpPr>
        <p:spPr>
          <a:xfrm flipH="1">
            <a:off x="2730498" y="0"/>
            <a:ext cx="9461501" cy="6151534"/>
          </a:xfrm>
          <a:custGeom>
            <a:avLst/>
            <a:gdLst>
              <a:gd name="connsiteX0" fmla="*/ 7152445 w 7154006"/>
              <a:gd name="connsiteY0" fmla="*/ -684 h 4651282"/>
              <a:gd name="connsiteX1" fmla="*/ 2884221 w 7154006"/>
              <a:gd name="connsiteY1" fmla="*/ 4267539 h 4651282"/>
              <a:gd name="connsiteX2" fmla="*/ 1033916 w 7154006"/>
              <a:gd name="connsiteY2" fmla="*/ 4267539 h 4651282"/>
              <a:gd name="connsiteX3" fmla="*/ -1562 w 7154006"/>
              <a:gd name="connsiteY3" fmla="*/ 3231793 h 4651282"/>
              <a:gd name="connsiteX4" fmla="*/ -1562 w 7154006"/>
              <a:gd name="connsiteY4" fmla="*/ -684 h 465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4006" h="4651282">
                <a:moveTo>
                  <a:pt x="7152445" y="-684"/>
                </a:moveTo>
                <a:lnTo>
                  <a:pt x="2884221" y="4267539"/>
                </a:lnTo>
                <a:cubicBezTo>
                  <a:pt x="2373260" y="4778285"/>
                  <a:pt x="1544877" y="4778285"/>
                  <a:pt x="1033916" y="4267539"/>
                </a:cubicBezTo>
                <a:lnTo>
                  <a:pt x="-1562" y="3231793"/>
                </a:lnTo>
                <a:lnTo>
                  <a:pt x="-1562" y="-684"/>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7093" cap="flat">
            <a:noFill/>
            <a:prstDash val="solid"/>
            <a:miter/>
          </a:ln>
        </p:spPr>
        <p:txBody>
          <a:bodyPr lIns="91440" tIns="45720" rIns="91440" bIns="45720" rtlCol="0" anchor="ctr"/>
          <a:lstStyle/>
          <a:p>
            <a:r>
              <a:rPr lang="en-IN">
                <a:cs typeface="Calibri"/>
              </a:rPr>
              <a:t>7</a:t>
            </a:r>
            <a:endParaRPr lang="en-IN"/>
          </a:p>
        </p:txBody>
      </p:sp>
      <p:sp>
        <p:nvSpPr>
          <p:cNvPr id="3" name="TextBox 2">
            <a:extLst>
              <a:ext uri="{FF2B5EF4-FFF2-40B4-BE49-F238E27FC236}">
                <a16:creationId xmlns:a16="http://schemas.microsoft.com/office/drawing/2014/main" id="{EE547079-D527-0ABC-40D2-FEE6834A6D04}"/>
              </a:ext>
            </a:extLst>
          </p:cNvPr>
          <p:cNvSpPr txBox="1"/>
          <p:nvPr/>
        </p:nvSpPr>
        <p:spPr>
          <a:xfrm>
            <a:off x="6318250" y="1447174"/>
            <a:ext cx="5001683" cy="1754326"/>
          </a:xfrm>
          <a:prstGeom prst="rect">
            <a:avLst/>
          </a:prstGeom>
          <a:noFill/>
        </p:spPr>
        <p:txBody>
          <a:bodyPr wrap="square" lIns="91440" tIns="45720" rIns="91440" bIns="45720" anchor="t">
            <a:spAutoFit/>
          </a:bodyPr>
          <a:lstStyle/>
          <a:p>
            <a:r>
              <a:rPr lang="en-US" sz="5400" b="1">
                <a:solidFill>
                  <a:schemeClr val="bg1"/>
                </a:solidFill>
                <a:latin typeface="Calibri"/>
                <a:cs typeface="Calibri"/>
              </a:rPr>
              <a:t>DATA MANAGEMENT</a:t>
            </a:r>
            <a:endParaRPr lang="en-US" sz="5400" b="1">
              <a:solidFill>
                <a:schemeClr val="bg1"/>
              </a:solidFill>
              <a:cs typeface="Calibri" panose="020F0502020204030204"/>
            </a:endParaRPr>
          </a:p>
        </p:txBody>
      </p:sp>
      <p:grpSp>
        <p:nvGrpSpPr>
          <p:cNvPr id="18" name="Group 17">
            <a:extLst>
              <a:ext uri="{FF2B5EF4-FFF2-40B4-BE49-F238E27FC236}">
                <a16:creationId xmlns:a16="http://schemas.microsoft.com/office/drawing/2014/main" id="{481EFC23-3207-DC1F-6175-6B755F253F98}"/>
              </a:ext>
            </a:extLst>
          </p:cNvPr>
          <p:cNvGrpSpPr/>
          <p:nvPr/>
        </p:nvGrpSpPr>
        <p:grpSpPr>
          <a:xfrm>
            <a:off x="599017" y="1090963"/>
            <a:ext cx="4699000" cy="5280685"/>
            <a:chOff x="6959600" y="1066800"/>
            <a:chExt cx="4699000" cy="5280685"/>
          </a:xfrm>
        </p:grpSpPr>
        <p:grpSp>
          <p:nvGrpSpPr>
            <p:cNvPr id="17" name="Group 16">
              <a:extLst>
                <a:ext uri="{FF2B5EF4-FFF2-40B4-BE49-F238E27FC236}">
                  <a16:creationId xmlns:a16="http://schemas.microsoft.com/office/drawing/2014/main" id="{5EF8FFB6-24AD-CF2D-6C92-561495C4B109}"/>
                </a:ext>
              </a:extLst>
            </p:cNvPr>
            <p:cNvGrpSpPr/>
            <p:nvPr/>
          </p:nvGrpSpPr>
          <p:grpSpPr>
            <a:xfrm>
              <a:off x="6959600" y="1066800"/>
              <a:ext cx="4699000" cy="2273300"/>
              <a:chOff x="6959600" y="889000"/>
              <a:chExt cx="4699000" cy="2273300"/>
            </a:xfrm>
          </p:grpSpPr>
          <p:sp>
            <p:nvSpPr>
              <p:cNvPr id="14" name="Rectangle: Rounded Corners 13">
                <a:extLst>
                  <a:ext uri="{FF2B5EF4-FFF2-40B4-BE49-F238E27FC236}">
                    <a16:creationId xmlns:a16="http://schemas.microsoft.com/office/drawing/2014/main" id="{BA0BA059-B532-BCD9-DE21-CD427A7AE47D}"/>
                  </a:ext>
                </a:extLst>
              </p:cNvPr>
              <p:cNvSpPr/>
              <p:nvPr/>
            </p:nvSpPr>
            <p:spPr>
              <a:xfrm>
                <a:off x="6959600" y="889000"/>
                <a:ext cx="4699000" cy="22733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28D7522D-4485-6AD3-F916-F69214C16674}"/>
                  </a:ext>
                </a:extLst>
              </p:cNvPr>
              <p:cNvSpPr txBox="1"/>
              <p:nvPr/>
            </p:nvSpPr>
            <p:spPr>
              <a:xfrm>
                <a:off x="7194391" y="1335974"/>
                <a:ext cx="4229418" cy="1708160"/>
              </a:xfrm>
              <a:prstGeom prst="rect">
                <a:avLst/>
              </a:prstGeom>
              <a:noFill/>
            </p:spPr>
            <p:txBody>
              <a:bodyPr wrap="square" lIns="91440" tIns="45720" rIns="91440" bIns="45720" anchor="t">
                <a:spAutoFit/>
              </a:bodyPr>
              <a:lstStyle/>
              <a:p>
                <a:pPr>
                  <a:spcAft>
                    <a:spcPts val="600"/>
                  </a:spcAft>
                </a:pPr>
                <a:r>
                  <a:rPr lang="en-US" sz="2800">
                    <a:solidFill>
                      <a:schemeClr val="bg1"/>
                    </a:solidFill>
                    <a:cs typeface="Calibri"/>
                  </a:rPr>
                  <a:t>Dataset</a:t>
                </a:r>
                <a:r>
                  <a:rPr lang="en-US" sz="2800">
                    <a:solidFill>
                      <a:schemeClr val="bg1"/>
                    </a:solidFill>
                    <a:ea typeface="+mn-lt"/>
                    <a:cs typeface="+mn-lt"/>
                  </a:rPr>
                  <a:t> Storage: </a:t>
                </a:r>
                <a:r>
                  <a:rPr lang="en-US" sz="2400">
                    <a:solidFill>
                      <a:schemeClr val="bg1"/>
                    </a:solidFill>
                    <a:ea typeface="+mn-lt"/>
                    <a:cs typeface="+mn-lt"/>
                  </a:rPr>
                  <a:t> </a:t>
                </a:r>
                <a:endParaRPr lang="en-US">
                  <a:solidFill>
                    <a:schemeClr val="bg1"/>
                  </a:solidFill>
                  <a:cs typeface="Calibri"/>
                </a:endParaRPr>
              </a:p>
              <a:p>
                <a:r>
                  <a:rPr lang="en-US" err="1">
                    <a:solidFill>
                      <a:schemeClr val="bg1"/>
                    </a:solidFill>
                    <a:ea typeface="+mn-lt"/>
                    <a:cs typeface="+mn-lt"/>
                  </a:rPr>
                  <a:t>Ollama</a:t>
                </a:r>
                <a:r>
                  <a:rPr lang="en-US">
                    <a:solidFill>
                      <a:schemeClr val="bg1"/>
                    </a:solidFill>
                    <a:ea typeface="+mn-lt"/>
                    <a:cs typeface="+mn-lt"/>
                  </a:rPr>
                  <a:t> requires a large amount of text data to train on. This data is typically stored in a distributed file system or cloud storage</a:t>
                </a:r>
                <a:r>
                  <a:rPr lang="en-US" b="0" i="0">
                    <a:solidFill>
                      <a:schemeClr val="bg1"/>
                    </a:solidFill>
                    <a:effectLst/>
                    <a:ea typeface="+mn-lt"/>
                    <a:cs typeface="+mn-lt"/>
                  </a:rPr>
                  <a:t>.</a:t>
                </a:r>
                <a:endParaRPr lang="en-US">
                  <a:solidFill>
                    <a:schemeClr val="bg1"/>
                  </a:solidFill>
                  <a:ea typeface="+mn-lt"/>
                  <a:cs typeface="+mn-lt"/>
                </a:endParaRPr>
              </a:p>
              <a:p>
                <a:pPr>
                  <a:spcAft>
                    <a:spcPts val="600"/>
                  </a:spcAft>
                </a:pPr>
                <a:endParaRPr lang="en-US">
                  <a:solidFill>
                    <a:schemeClr val="bg1"/>
                  </a:solidFill>
                  <a:latin typeface="Calibri"/>
                  <a:cs typeface="Calibri"/>
                </a:endParaRPr>
              </a:p>
            </p:txBody>
          </p:sp>
        </p:grpSp>
        <p:grpSp>
          <p:nvGrpSpPr>
            <p:cNvPr id="16" name="Group 15">
              <a:extLst>
                <a:ext uri="{FF2B5EF4-FFF2-40B4-BE49-F238E27FC236}">
                  <a16:creationId xmlns:a16="http://schemas.microsoft.com/office/drawing/2014/main" id="{3434D2E0-3903-F6DB-EF73-DA82E25ED1D8}"/>
                </a:ext>
              </a:extLst>
            </p:cNvPr>
            <p:cNvGrpSpPr/>
            <p:nvPr/>
          </p:nvGrpSpPr>
          <p:grpSpPr>
            <a:xfrm>
              <a:off x="6959600" y="3787074"/>
              <a:ext cx="4699000" cy="2560411"/>
              <a:chOff x="6959600" y="3787074"/>
              <a:chExt cx="4699000" cy="2560411"/>
            </a:xfrm>
          </p:grpSpPr>
          <p:sp>
            <p:nvSpPr>
              <p:cNvPr id="15" name="Rectangle: Rounded Corners 14">
                <a:extLst>
                  <a:ext uri="{FF2B5EF4-FFF2-40B4-BE49-F238E27FC236}">
                    <a16:creationId xmlns:a16="http://schemas.microsoft.com/office/drawing/2014/main" id="{A98AFA80-AFEE-0E45-3A15-01929C5D7872}"/>
                  </a:ext>
                </a:extLst>
              </p:cNvPr>
              <p:cNvSpPr/>
              <p:nvPr/>
            </p:nvSpPr>
            <p:spPr>
              <a:xfrm>
                <a:off x="6959600" y="3787074"/>
                <a:ext cx="4699000" cy="22733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CCCE9817-1E2E-A4B7-82D8-158C69D17FED}"/>
                  </a:ext>
                </a:extLst>
              </p:cNvPr>
              <p:cNvSpPr txBox="1"/>
              <p:nvPr/>
            </p:nvSpPr>
            <p:spPr>
              <a:xfrm>
                <a:off x="7194391" y="4346937"/>
                <a:ext cx="4229418" cy="2000548"/>
              </a:xfrm>
              <a:prstGeom prst="rect">
                <a:avLst/>
              </a:prstGeom>
              <a:noFill/>
            </p:spPr>
            <p:txBody>
              <a:bodyPr wrap="square" lIns="91440" tIns="45720" rIns="91440" bIns="45720" anchor="t">
                <a:spAutoFit/>
              </a:bodyPr>
              <a:lstStyle/>
              <a:p>
                <a:r>
                  <a:rPr lang="en-US" sz="2800">
                    <a:solidFill>
                      <a:schemeClr val="bg1"/>
                    </a:solidFill>
                    <a:ea typeface="+mn-lt"/>
                    <a:cs typeface="+mn-lt"/>
                  </a:rPr>
                  <a:t>Data Processing:</a:t>
                </a:r>
                <a:r>
                  <a:rPr lang="en-US" sz="2400">
                    <a:solidFill>
                      <a:schemeClr val="bg1"/>
                    </a:solidFill>
                    <a:ea typeface="+mn-lt"/>
                    <a:cs typeface="+mn-lt"/>
                  </a:rPr>
                  <a:t> </a:t>
                </a:r>
                <a:endParaRPr lang="en-US">
                  <a:solidFill>
                    <a:schemeClr val="bg1"/>
                  </a:solidFill>
                </a:endParaRPr>
              </a:p>
              <a:p>
                <a:r>
                  <a:rPr lang="en-US">
                    <a:solidFill>
                      <a:schemeClr val="bg1"/>
                    </a:solidFill>
                    <a:ea typeface="+mn-lt"/>
                    <a:cs typeface="+mn-lt"/>
                  </a:rPr>
                  <a:t>Before training, the data needs to be preprocessed, tokenized, and converted into a format suitable for the LLM.</a:t>
                </a:r>
                <a:endParaRPr lang="en-US">
                  <a:solidFill>
                    <a:schemeClr val="bg1"/>
                  </a:solidFill>
                  <a:cs typeface="Calibri"/>
                </a:endParaRPr>
              </a:p>
              <a:p>
                <a:endParaRPr lang="en-US" sz="2400">
                  <a:solidFill>
                    <a:schemeClr val="bg1"/>
                  </a:solidFill>
                  <a:cs typeface="Calibri"/>
                </a:endParaRPr>
              </a:p>
              <a:p>
                <a:endParaRPr lang="en-US"/>
              </a:p>
            </p:txBody>
          </p:sp>
        </p:grpSp>
      </p:grpSp>
    </p:spTree>
    <p:extLst>
      <p:ext uri="{BB962C8B-B14F-4D97-AF65-F5344CB8AC3E}">
        <p14:creationId xmlns:p14="http://schemas.microsoft.com/office/powerpoint/2010/main" val="38455247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EBA5EBB0-2718-7F08-E6C2-D737E49E69B8}"/>
              </a:ext>
            </a:extLst>
          </p:cNvPr>
          <p:cNvSpPr/>
          <p:nvPr/>
        </p:nvSpPr>
        <p:spPr>
          <a:xfrm>
            <a:off x="-2" y="0"/>
            <a:ext cx="9461501" cy="6151534"/>
          </a:xfrm>
          <a:custGeom>
            <a:avLst/>
            <a:gdLst>
              <a:gd name="connsiteX0" fmla="*/ 7152445 w 7154006"/>
              <a:gd name="connsiteY0" fmla="*/ -684 h 4651282"/>
              <a:gd name="connsiteX1" fmla="*/ 2884221 w 7154006"/>
              <a:gd name="connsiteY1" fmla="*/ 4267539 h 4651282"/>
              <a:gd name="connsiteX2" fmla="*/ 1033916 w 7154006"/>
              <a:gd name="connsiteY2" fmla="*/ 4267539 h 4651282"/>
              <a:gd name="connsiteX3" fmla="*/ -1562 w 7154006"/>
              <a:gd name="connsiteY3" fmla="*/ 3231793 h 4651282"/>
              <a:gd name="connsiteX4" fmla="*/ -1562 w 7154006"/>
              <a:gd name="connsiteY4" fmla="*/ -684 h 465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4006" h="4651282">
                <a:moveTo>
                  <a:pt x="7152445" y="-684"/>
                </a:moveTo>
                <a:lnTo>
                  <a:pt x="2884221" y="4267539"/>
                </a:lnTo>
                <a:cubicBezTo>
                  <a:pt x="2373260" y="4778285"/>
                  <a:pt x="1544877" y="4778285"/>
                  <a:pt x="1033916" y="4267539"/>
                </a:cubicBezTo>
                <a:lnTo>
                  <a:pt x="-1562" y="3231793"/>
                </a:lnTo>
                <a:lnTo>
                  <a:pt x="-1562" y="-684"/>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7093" cap="flat">
            <a:noFill/>
            <a:prstDash val="solid"/>
            <a:miter/>
          </a:ln>
        </p:spPr>
        <p:txBody>
          <a:bodyPr rtlCol="0" anchor="ctr"/>
          <a:lstStyle/>
          <a:p>
            <a:endParaRPr lang="en-IN"/>
          </a:p>
        </p:txBody>
      </p:sp>
      <p:sp>
        <p:nvSpPr>
          <p:cNvPr id="3" name="TextBox 2">
            <a:extLst>
              <a:ext uri="{FF2B5EF4-FFF2-40B4-BE49-F238E27FC236}">
                <a16:creationId xmlns:a16="http://schemas.microsoft.com/office/drawing/2014/main" id="{EE547079-D527-0ABC-40D2-FEE6834A6D04}"/>
              </a:ext>
            </a:extLst>
          </p:cNvPr>
          <p:cNvSpPr txBox="1"/>
          <p:nvPr/>
        </p:nvSpPr>
        <p:spPr>
          <a:xfrm>
            <a:off x="952500" y="1447174"/>
            <a:ext cx="4737100" cy="1938992"/>
          </a:xfrm>
          <a:prstGeom prst="rect">
            <a:avLst/>
          </a:prstGeom>
          <a:noFill/>
        </p:spPr>
        <p:txBody>
          <a:bodyPr wrap="square">
            <a:spAutoFit/>
          </a:bodyPr>
          <a:lstStyle/>
          <a:p>
            <a:r>
              <a:rPr lang="en-US" sz="4000" b="1" i="0">
                <a:solidFill>
                  <a:schemeClr val="bg1"/>
                </a:solidFill>
                <a:effectLst/>
                <a:latin typeface="Montserrat" panose="00000500000000000000" pitchFamily="2" charset="0"/>
              </a:rPr>
              <a:t>AI Chatbots</a:t>
            </a:r>
          </a:p>
          <a:p>
            <a:r>
              <a:rPr lang="en-US" sz="4000" b="1" i="0">
                <a:solidFill>
                  <a:schemeClr val="bg1"/>
                </a:solidFill>
                <a:effectLst/>
                <a:latin typeface="Montserrat" panose="00000500000000000000" pitchFamily="2" charset="0"/>
              </a:rPr>
              <a:t>For Knowledge Sharing</a:t>
            </a:r>
            <a:endParaRPr lang="en-IN" sz="4000" b="1">
              <a:solidFill>
                <a:schemeClr val="bg1"/>
              </a:solidFill>
              <a:latin typeface="Montserrat" panose="00000500000000000000" pitchFamily="2" charset="0"/>
            </a:endParaRPr>
          </a:p>
        </p:txBody>
      </p:sp>
      <p:grpSp>
        <p:nvGrpSpPr>
          <p:cNvPr id="18" name="Group 17">
            <a:extLst>
              <a:ext uri="{FF2B5EF4-FFF2-40B4-BE49-F238E27FC236}">
                <a16:creationId xmlns:a16="http://schemas.microsoft.com/office/drawing/2014/main" id="{481EFC23-3207-DC1F-6175-6B755F253F98}"/>
              </a:ext>
            </a:extLst>
          </p:cNvPr>
          <p:cNvGrpSpPr/>
          <p:nvPr/>
        </p:nvGrpSpPr>
        <p:grpSpPr>
          <a:xfrm>
            <a:off x="6959600" y="932213"/>
            <a:ext cx="4699000" cy="4993574"/>
            <a:chOff x="6959600" y="1066800"/>
            <a:chExt cx="4699000" cy="4993574"/>
          </a:xfrm>
        </p:grpSpPr>
        <p:grpSp>
          <p:nvGrpSpPr>
            <p:cNvPr id="17" name="Group 16">
              <a:extLst>
                <a:ext uri="{FF2B5EF4-FFF2-40B4-BE49-F238E27FC236}">
                  <a16:creationId xmlns:a16="http://schemas.microsoft.com/office/drawing/2014/main" id="{5EF8FFB6-24AD-CF2D-6C92-561495C4B109}"/>
                </a:ext>
              </a:extLst>
            </p:cNvPr>
            <p:cNvGrpSpPr/>
            <p:nvPr/>
          </p:nvGrpSpPr>
          <p:grpSpPr>
            <a:xfrm>
              <a:off x="6959600" y="1066800"/>
              <a:ext cx="4699000" cy="2273300"/>
              <a:chOff x="6959600" y="889000"/>
              <a:chExt cx="4699000" cy="2273300"/>
            </a:xfrm>
          </p:grpSpPr>
          <p:sp>
            <p:nvSpPr>
              <p:cNvPr id="14" name="Rectangle: Rounded Corners 13">
                <a:extLst>
                  <a:ext uri="{FF2B5EF4-FFF2-40B4-BE49-F238E27FC236}">
                    <a16:creationId xmlns:a16="http://schemas.microsoft.com/office/drawing/2014/main" id="{BA0BA059-B532-BCD9-DE21-CD427A7AE47D}"/>
                  </a:ext>
                </a:extLst>
              </p:cNvPr>
              <p:cNvSpPr/>
              <p:nvPr/>
            </p:nvSpPr>
            <p:spPr>
              <a:xfrm>
                <a:off x="6959600" y="889000"/>
                <a:ext cx="4699000" cy="22733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28D7522D-4485-6AD3-F916-F69214C16674}"/>
                  </a:ext>
                </a:extLst>
              </p:cNvPr>
              <p:cNvSpPr txBox="1"/>
              <p:nvPr/>
            </p:nvSpPr>
            <p:spPr>
              <a:xfrm>
                <a:off x="7194391" y="1335974"/>
                <a:ext cx="4229418" cy="1379352"/>
              </a:xfrm>
              <a:prstGeom prst="rect">
                <a:avLst/>
              </a:prstGeom>
              <a:noFill/>
            </p:spPr>
            <p:txBody>
              <a:bodyPr wrap="square">
                <a:spAutoFit/>
              </a:bodyPr>
              <a:lstStyle/>
              <a:p>
                <a:pPr>
                  <a:spcAft>
                    <a:spcPts val="600"/>
                  </a:spcAft>
                </a:pPr>
                <a:r>
                  <a:rPr lang="en-US" b="1" i="0">
                    <a:solidFill>
                      <a:schemeClr val="bg1"/>
                    </a:solidFill>
                    <a:effectLst/>
                    <a:latin typeface="Montserrat" panose="00000500000000000000" pitchFamily="2" charset="0"/>
                  </a:rPr>
                  <a:t>Instant Access</a:t>
                </a:r>
              </a:p>
              <a:p>
                <a:pPr>
                  <a:lnSpc>
                    <a:spcPct val="150000"/>
                  </a:lnSpc>
                  <a:spcAft>
                    <a:spcPts val="600"/>
                  </a:spcAft>
                </a:pPr>
                <a:r>
                  <a:rPr lang="en-US" sz="1400" b="0" i="0">
                    <a:solidFill>
                      <a:schemeClr val="bg1"/>
                    </a:solidFill>
                    <a:effectLst/>
                    <a:latin typeface="Montserrat" panose="00000500000000000000" pitchFamily="2" charset="0"/>
                  </a:rPr>
                  <a:t>AI Chatbots provide immediate access to information, resources, and answers, enhancing knowledge sharing efficiency.</a:t>
                </a:r>
                <a:endParaRPr lang="en-IN" sz="1400">
                  <a:solidFill>
                    <a:schemeClr val="bg1"/>
                  </a:solidFill>
                  <a:latin typeface="Montserrat" panose="00000500000000000000" pitchFamily="2" charset="0"/>
                </a:endParaRPr>
              </a:p>
            </p:txBody>
          </p:sp>
        </p:grpSp>
        <p:grpSp>
          <p:nvGrpSpPr>
            <p:cNvPr id="16" name="Group 15">
              <a:extLst>
                <a:ext uri="{FF2B5EF4-FFF2-40B4-BE49-F238E27FC236}">
                  <a16:creationId xmlns:a16="http://schemas.microsoft.com/office/drawing/2014/main" id="{3434D2E0-3903-F6DB-EF73-DA82E25ED1D8}"/>
                </a:ext>
              </a:extLst>
            </p:cNvPr>
            <p:cNvGrpSpPr/>
            <p:nvPr/>
          </p:nvGrpSpPr>
          <p:grpSpPr>
            <a:xfrm>
              <a:off x="6959600" y="3787074"/>
              <a:ext cx="4699000" cy="2273300"/>
              <a:chOff x="6959600" y="3787074"/>
              <a:chExt cx="4699000" cy="2273300"/>
            </a:xfrm>
          </p:grpSpPr>
          <p:sp>
            <p:nvSpPr>
              <p:cNvPr id="15" name="Rectangle: Rounded Corners 14">
                <a:extLst>
                  <a:ext uri="{FF2B5EF4-FFF2-40B4-BE49-F238E27FC236}">
                    <a16:creationId xmlns:a16="http://schemas.microsoft.com/office/drawing/2014/main" id="{A98AFA80-AFEE-0E45-3A15-01929C5D7872}"/>
                  </a:ext>
                </a:extLst>
              </p:cNvPr>
              <p:cNvSpPr/>
              <p:nvPr/>
            </p:nvSpPr>
            <p:spPr>
              <a:xfrm>
                <a:off x="6959600" y="3787074"/>
                <a:ext cx="4699000" cy="22733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CCCE9817-1E2E-A4B7-82D8-158C69D17FED}"/>
                  </a:ext>
                </a:extLst>
              </p:cNvPr>
              <p:cNvSpPr txBox="1"/>
              <p:nvPr/>
            </p:nvSpPr>
            <p:spPr>
              <a:xfrm>
                <a:off x="7194391" y="4234048"/>
                <a:ext cx="4229418" cy="1379352"/>
              </a:xfrm>
              <a:prstGeom prst="rect">
                <a:avLst/>
              </a:prstGeom>
              <a:noFill/>
            </p:spPr>
            <p:txBody>
              <a:bodyPr wrap="square">
                <a:spAutoFit/>
              </a:bodyPr>
              <a:lstStyle/>
              <a:p>
                <a:pPr>
                  <a:spcAft>
                    <a:spcPts val="600"/>
                  </a:spcAft>
                </a:pPr>
                <a:r>
                  <a:rPr lang="en-US" b="1" i="0">
                    <a:solidFill>
                      <a:schemeClr val="bg1"/>
                    </a:solidFill>
                    <a:effectLst/>
                    <a:latin typeface="Montserrat" panose="00000500000000000000" pitchFamily="2" charset="0"/>
                  </a:rPr>
                  <a:t>Personalized Assistance</a:t>
                </a:r>
              </a:p>
              <a:p>
                <a:pPr>
                  <a:lnSpc>
                    <a:spcPct val="150000"/>
                  </a:lnSpc>
                  <a:spcAft>
                    <a:spcPts val="600"/>
                  </a:spcAft>
                </a:pPr>
                <a:r>
                  <a:rPr lang="en-US" sz="1400" b="0" i="0">
                    <a:solidFill>
                      <a:schemeClr val="bg1"/>
                    </a:solidFill>
                    <a:effectLst/>
                    <a:latin typeface="Montserrat" panose="00000500000000000000" pitchFamily="2" charset="0"/>
                  </a:rPr>
                  <a:t>AI Chatbots deliver tailored knowledge support, guiding users through information, learning materials, and relevant resources.</a:t>
                </a:r>
                <a:endParaRPr lang="en-IN" sz="1400">
                  <a:solidFill>
                    <a:schemeClr val="bg1"/>
                  </a:solidFill>
                  <a:latin typeface="Montserrat" panose="00000500000000000000" pitchFamily="2" charset="0"/>
                </a:endParaRPr>
              </a:p>
            </p:txBody>
          </p:sp>
        </p:grpSp>
      </p:grpSp>
    </p:spTree>
    <p:extLst>
      <p:ext uri="{BB962C8B-B14F-4D97-AF65-F5344CB8AC3E}">
        <p14:creationId xmlns:p14="http://schemas.microsoft.com/office/powerpoint/2010/main" val="7314595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EBA5EBB0-2718-7F08-E6C2-D737E49E69B8}"/>
              </a:ext>
            </a:extLst>
          </p:cNvPr>
          <p:cNvSpPr/>
          <p:nvPr/>
        </p:nvSpPr>
        <p:spPr>
          <a:xfrm flipH="1">
            <a:off x="2730498" y="0"/>
            <a:ext cx="9461501" cy="6151534"/>
          </a:xfrm>
          <a:custGeom>
            <a:avLst/>
            <a:gdLst>
              <a:gd name="connsiteX0" fmla="*/ 7152445 w 7154006"/>
              <a:gd name="connsiteY0" fmla="*/ -684 h 4651282"/>
              <a:gd name="connsiteX1" fmla="*/ 2884221 w 7154006"/>
              <a:gd name="connsiteY1" fmla="*/ 4267539 h 4651282"/>
              <a:gd name="connsiteX2" fmla="*/ 1033916 w 7154006"/>
              <a:gd name="connsiteY2" fmla="*/ 4267539 h 4651282"/>
              <a:gd name="connsiteX3" fmla="*/ -1562 w 7154006"/>
              <a:gd name="connsiteY3" fmla="*/ 3231793 h 4651282"/>
              <a:gd name="connsiteX4" fmla="*/ -1562 w 7154006"/>
              <a:gd name="connsiteY4" fmla="*/ -684 h 465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4006" h="4651282">
                <a:moveTo>
                  <a:pt x="7152445" y="-684"/>
                </a:moveTo>
                <a:lnTo>
                  <a:pt x="2884221" y="4267539"/>
                </a:lnTo>
                <a:cubicBezTo>
                  <a:pt x="2373260" y="4778285"/>
                  <a:pt x="1544877" y="4778285"/>
                  <a:pt x="1033916" y="4267539"/>
                </a:cubicBezTo>
                <a:lnTo>
                  <a:pt x="-1562" y="3231793"/>
                </a:lnTo>
                <a:lnTo>
                  <a:pt x="-1562" y="-684"/>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7093" cap="flat">
            <a:noFill/>
            <a:prstDash val="solid"/>
            <a:miter/>
          </a:ln>
        </p:spPr>
        <p:txBody>
          <a:bodyPr rtlCol="0" anchor="ctr"/>
          <a:lstStyle/>
          <a:p>
            <a:endParaRPr lang="en-IN"/>
          </a:p>
        </p:txBody>
      </p:sp>
      <p:sp>
        <p:nvSpPr>
          <p:cNvPr id="3" name="TextBox 2">
            <a:extLst>
              <a:ext uri="{FF2B5EF4-FFF2-40B4-BE49-F238E27FC236}">
                <a16:creationId xmlns:a16="http://schemas.microsoft.com/office/drawing/2014/main" id="{EE547079-D527-0ABC-40D2-FEE6834A6D04}"/>
              </a:ext>
            </a:extLst>
          </p:cNvPr>
          <p:cNvSpPr txBox="1"/>
          <p:nvPr/>
        </p:nvSpPr>
        <p:spPr>
          <a:xfrm flipH="1">
            <a:off x="6551084" y="1754091"/>
            <a:ext cx="4737100" cy="1323439"/>
          </a:xfrm>
          <a:prstGeom prst="rect">
            <a:avLst/>
          </a:prstGeom>
          <a:noFill/>
        </p:spPr>
        <p:txBody>
          <a:bodyPr wrap="square" lIns="91440" tIns="45720" rIns="91440" bIns="45720" anchor="t">
            <a:spAutoFit/>
          </a:bodyPr>
          <a:lstStyle/>
          <a:p>
            <a:r>
              <a:rPr lang="en-US" sz="4000" b="1">
                <a:solidFill>
                  <a:schemeClr val="bg1"/>
                </a:solidFill>
                <a:latin typeface="Montserrat"/>
              </a:rPr>
              <a:t>How our Project works?</a:t>
            </a:r>
            <a:endParaRPr lang="en-US">
              <a:solidFill>
                <a:schemeClr val="bg1"/>
              </a:solidFill>
            </a:endParaRPr>
          </a:p>
        </p:txBody>
      </p:sp>
      <p:pic>
        <p:nvPicPr>
          <p:cNvPr id="7" name="Picture 4" descr="Manteio - Innovate-Solution-Support">
            <a:extLst>
              <a:ext uri="{FF2B5EF4-FFF2-40B4-BE49-F238E27FC236}">
                <a16:creationId xmlns:a16="http://schemas.microsoft.com/office/drawing/2014/main" id="{BAC3809B-B039-F8A8-3D04-00D7A311A178}"/>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a:off x="436102" y="1395186"/>
            <a:ext cx="5227426" cy="5203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637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10" name="Picture 9" descr="Eleven Trending AI Chatbot Platforms | by Kristen Carter | HackerNoon.com |  Medium">
            <a:extLst>
              <a:ext uri="{FF2B5EF4-FFF2-40B4-BE49-F238E27FC236}">
                <a16:creationId xmlns:a16="http://schemas.microsoft.com/office/drawing/2014/main" id="{1F958B9C-295A-C523-4A01-9B47FC43F93D}"/>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l="27388" r="33164" b="76"/>
          <a:stretch>
            <a:fillRect/>
          </a:stretch>
        </p:blipFill>
        <p:spPr bwMode="auto">
          <a:xfrm>
            <a:off x="-272708" y="9408"/>
            <a:ext cx="6768408" cy="6857893"/>
          </a:xfrm>
          <a:custGeom>
            <a:avLst/>
            <a:gdLst>
              <a:gd name="connsiteX0" fmla="*/ 0 w 6768408"/>
              <a:gd name="connsiteY0" fmla="*/ 0 h 6857893"/>
              <a:gd name="connsiteX1" fmla="*/ 5961588 w 6768408"/>
              <a:gd name="connsiteY1" fmla="*/ 0 h 6857893"/>
              <a:gd name="connsiteX2" fmla="*/ 6334963 w 6768408"/>
              <a:gd name="connsiteY2" fmla="*/ 373646 h 6857893"/>
              <a:gd name="connsiteX3" fmla="*/ 6335450 w 6768408"/>
              <a:gd name="connsiteY3" fmla="*/ 374134 h 6857893"/>
              <a:gd name="connsiteX4" fmla="*/ 6334963 w 6768408"/>
              <a:gd name="connsiteY4" fmla="*/ 2465793 h 6857893"/>
              <a:gd name="connsiteX5" fmla="*/ 1943133 w 6768408"/>
              <a:gd name="connsiteY5" fmla="*/ 6857893 h 6857893"/>
              <a:gd name="connsiteX6" fmla="*/ 0 w 6768408"/>
              <a:gd name="connsiteY6" fmla="*/ 6857893 h 6857893"/>
              <a:gd name="connsiteX7" fmla="*/ 0 w 6768408"/>
              <a:gd name="connsiteY7" fmla="*/ 0 h 6857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68408" h="6857893">
                <a:moveTo>
                  <a:pt x="0" y="0"/>
                </a:moveTo>
                <a:lnTo>
                  <a:pt x="5961588" y="0"/>
                </a:lnTo>
                <a:lnTo>
                  <a:pt x="6334963" y="373646"/>
                </a:lnTo>
                <a:cubicBezTo>
                  <a:pt x="6335125" y="373809"/>
                  <a:pt x="6335287" y="373971"/>
                  <a:pt x="6335450" y="374134"/>
                </a:cubicBezTo>
                <a:cubicBezTo>
                  <a:pt x="6912918" y="951872"/>
                  <a:pt x="6912701" y="1888326"/>
                  <a:pt x="6334963" y="2465793"/>
                </a:cubicBezTo>
                <a:lnTo>
                  <a:pt x="1943133" y="6857893"/>
                </a:lnTo>
                <a:lnTo>
                  <a:pt x="0" y="6857893"/>
                </a:lnTo>
                <a:lnTo>
                  <a:pt x="0" y="0"/>
                </a:lnTo>
                <a:close/>
              </a:path>
            </a:pathLst>
          </a:custGeom>
          <a:noFill/>
          <a:extLst>
            <a:ext uri="{909E8E84-426E-40DD-AFC4-6F175D3DCCD1}">
              <a14:hiddenFill xmlns:a14="http://schemas.microsoft.com/office/drawing/2010/main">
                <a:solidFill>
                  <a:srgbClr val="FFFFFF"/>
                </a:solidFill>
              </a14:hiddenFill>
            </a:ext>
          </a:extLst>
        </p:spPr>
      </p:pic>
      <p:pic>
        <p:nvPicPr>
          <p:cNvPr id="9" name="Picture 8" descr="Eleven Trending AI Chatbot Platforms | by Kristen Carter | HackerNoon.com |  Medium">
            <a:extLst>
              <a:ext uri="{FF2B5EF4-FFF2-40B4-BE49-F238E27FC236}">
                <a16:creationId xmlns:a16="http://schemas.microsoft.com/office/drawing/2014/main" id="{E8106599-0BD6-3D18-3674-273A84DDEC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388" t="-7" r="37866" b="100000"/>
          <a:stretch>
            <a:fillRect/>
          </a:stretch>
        </p:blipFill>
        <p:spPr bwMode="auto">
          <a:xfrm>
            <a:off x="107" y="-512"/>
            <a:ext cx="5961588" cy="513"/>
          </a:xfrm>
          <a:custGeom>
            <a:avLst/>
            <a:gdLst>
              <a:gd name="connsiteX0" fmla="*/ 0 w 5961588"/>
              <a:gd name="connsiteY0" fmla="*/ 0 h 513"/>
              <a:gd name="connsiteX1" fmla="*/ 5961075 w 5961588"/>
              <a:gd name="connsiteY1" fmla="*/ 0 h 513"/>
              <a:gd name="connsiteX2" fmla="*/ 5961588 w 5961588"/>
              <a:gd name="connsiteY2" fmla="*/ 513 h 513"/>
              <a:gd name="connsiteX3" fmla="*/ 0 w 5961588"/>
              <a:gd name="connsiteY3" fmla="*/ 513 h 513"/>
              <a:gd name="connsiteX4" fmla="*/ 0 w 5961588"/>
              <a:gd name="connsiteY4" fmla="*/ 0 h 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1588" h="513">
                <a:moveTo>
                  <a:pt x="0" y="0"/>
                </a:moveTo>
                <a:lnTo>
                  <a:pt x="5961075" y="0"/>
                </a:lnTo>
                <a:lnTo>
                  <a:pt x="5961588" y="513"/>
                </a:lnTo>
                <a:lnTo>
                  <a:pt x="0" y="513"/>
                </a:lnTo>
                <a:lnTo>
                  <a:pt x="0" y="0"/>
                </a:lnTo>
                <a:close/>
              </a:path>
            </a:pathLst>
          </a:cu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1EAD4864-681B-3733-4067-A17B2477FF2C}"/>
              </a:ext>
            </a:extLst>
          </p:cNvPr>
          <p:cNvSpPr txBox="1"/>
          <p:nvPr/>
        </p:nvSpPr>
        <p:spPr>
          <a:xfrm>
            <a:off x="6487056" y="530584"/>
            <a:ext cx="5423485" cy="707886"/>
          </a:xfrm>
          <a:prstGeom prst="rect">
            <a:avLst/>
          </a:prstGeom>
          <a:noFill/>
        </p:spPr>
        <p:txBody>
          <a:bodyPr wrap="square">
            <a:spAutoFit/>
          </a:bodyPr>
          <a:lstStyle/>
          <a:p>
            <a:pPr algn="ctr"/>
            <a:r>
              <a:rPr lang="en-IN" sz="4000" b="1" i="0">
                <a:solidFill>
                  <a:schemeClr val="bg1"/>
                </a:solidFill>
                <a:effectLst/>
                <a:latin typeface="Montserrat" panose="00000500000000000000" pitchFamily="2" charset="0"/>
              </a:rPr>
              <a:t>Table Of Contents</a:t>
            </a:r>
            <a:endParaRPr lang="en-IN" sz="4000" b="1">
              <a:solidFill>
                <a:schemeClr val="bg1"/>
              </a:solidFill>
              <a:latin typeface="Montserrat" panose="00000500000000000000" pitchFamily="2" charset="0"/>
            </a:endParaRPr>
          </a:p>
        </p:txBody>
      </p:sp>
      <p:sp>
        <p:nvSpPr>
          <p:cNvPr id="12" name="TextBox 11">
            <a:extLst>
              <a:ext uri="{FF2B5EF4-FFF2-40B4-BE49-F238E27FC236}">
                <a16:creationId xmlns:a16="http://schemas.microsoft.com/office/drawing/2014/main" id="{F1E1289F-4364-7B54-9AC1-A50E4A129D2C}"/>
              </a:ext>
            </a:extLst>
          </p:cNvPr>
          <p:cNvSpPr txBox="1"/>
          <p:nvPr/>
        </p:nvSpPr>
        <p:spPr>
          <a:xfrm>
            <a:off x="6767142" y="1512566"/>
            <a:ext cx="5423485" cy="400110"/>
          </a:xfrm>
          <a:prstGeom prst="rect">
            <a:avLst/>
          </a:prstGeom>
          <a:noFill/>
        </p:spPr>
        <p:txBody>
          <a:bodyPr wrap="square">
            <a:spAutoFit/>
          </a:bodyPr>
          <a:lstStyle/>
          <a:p>
            <a:r>
              <a:rPr lang="en-IN" sz="2000" b="1" i="0">
                <a:solidFill>
                  <a:schemeClr val="accent4"/>
                </a:solidFill>
                <a:effectLst/>
                <a:latin typeface="Montserrat" panose="00000500000000000000" pitchFamily="2" charset="0"/>
              </a:rPr>
              <a:t>01. </a:t>
            </a:r>
            <a:r>
              <a:rPr lang="en-IN" sz="2000" b="1" i="0">
                <a:solidFill>
                  <a:schemeClr val="bg1"/>
                </a:solidFill>
                <a:effectLst/>
                <a:latin typeface="Montserrat" panose="00000500000000000000" pitchFamily="2" charset="0"/>
              </a:rPr>
              <a:t>Introduction of AI Chatbots</a:t>
            </a:r>
            <a:endParaRPr lang="en-IN" sz="2000" b="1">
              <a:solidFill>
                <a:schemeClr val="bg1"/>
              </a:solidFill>
              <a:latin typeface="Montserrat" panose="00000500000000000000" pitchFamily="2" charset="0"/>
            </a:endParaRPr>
          </a:p>
        </p:txBody>
      </p:sp>
      <p:sp>
        <p:nvSpPr>
          <p:cNvPr id="13" name="TextBox 12">
            <a:extLst>
              <a:ext uri="{FF2B5EF4-FFF2-40B4-BE49-F238E27FC236}">
                <a16:creationId xmlns:a16="http://schemas.microsoft.com/office/drawing/2014/main" id="{D12A19AD-70B7-5D58-119F-835F58960144}"/>
              </a:ext>
            </a:extLst>
          </p:cNvPr>
          <p:cNvSpPr txBox="1"/>
          <p:nvPr/>
        </p:nvSpPr>
        <p:spPr>
          <a:xfrm>
            <a:off x="6767142" y="1912534"/>
            <a:ext cx="5423485" cy="400110"/>
          </a:xfrm>
          <a:prstGeom prst="rect">
            <a:avLst/>
          </a:prstGeom>
          <a:noFill/>
        </p:spPr>
        <p:txBody>
          <a:bodyPr wrap="square" lIns="91440" tIns="45720" rIns="91440" bIns="45720" anchor="t">
            <a:spAutoFit/>
          </a:bodyPr>
          <a:lstStyle/>
          <a:p>
            <a:r>
              <a:rPr lang="en-IN" sz="2000" b="1" i="0">
                <a:solidFill>
                  <a:schemeClr val="accent4"/>
                </a:solidFill>
                <a:effectLst/>
                <a:latin typeface="Montserrat"/>
              </a:rPr>
              <a:t>02.</a:t>
            </a:r>
            <a:r>
              <a:rPr lang="en-IN" sz="2000" b="1" i="0">
                <a:solidFill>
                  <a:schemeClr val="bg1"/>
                </a:solidFill>
                <a:effectLst/>
                <a:latin typeface="Montserrat"/>
              </a:rPr>
              <a:t> </a:t>
            </a:r>
            <a:r>
              <a:rPr lang="en-IN" sz="2000" b="1">
                <a:solidFill>
                  <a:schemeClr val="bg1"/>
                </a:solidFill>
                <a:latin typeface="Montserrat"/>
              </a:rPr>
              <a:t>Overview of the system</a:t>
            </a:r>
            <a:endParaRPr lang="en-IN" sz="2000" b="1">
              <a:solidFill>
                <a:schemeClr val="bg1"/>
              </a:solidFill>
              <a:latin typeface="Montserrat" panose="00000500000000000000" pitchFamily="2" charset="0"/>
            </a:endParaRPr>
          </a:p>
        </p:txBody>
      </p:sp>
      <p:sp>
        <p:nvSpPr>
          <p:cNvPr id="14" name="TextBox 13">
            <a:extLst>
              <a:ext uri="{FF2B5EF4-FFF2-40B4-BE49-F238E27FC236}">
                <a16:creationId xmlns:a16="http://schemas.microsoft.com/office/drawing/2014/main" id="{9DA2DC3F-CA28-8CD1-C532-EB0028ADC80C}"/>
              </a:ext>
            </a:extLst>
          </p:cNvPr>
          <p:cNvSpPr txBox="1"/>
          <p:nvPr/>
        </p:nvSpPr>
        <p:spPr>
          <a:xfrm>
            <a:off x="6767142" y="2316192"/>
            <a:ext cx="5423485" cy="400110"/>
          </a:xfrm>
          <a:prstGeom prst="rect">
            <a:avLst/>
          </a:prstGeom>
          <a:noFill/>
        </p:spPr>
        <p:txBody>
          <a:bodyPr wrap="square" lIns="91440" tIns="45720" rIns="91440" bIns="45720" anchor="t">
            <a:spAutoFit/>
          </a:bodyPr>
          <a:lstStyle/>
          <a:p>
            <a:r>
              <a:rPr lang="en-IN" sz="2000" b="1">
                <a:solidFill>
                  <a:schemeClr val="accent4"/>
                </a:solidFill>
                <a:latin typeface="Montserrat"/>
              </a:rPr>
              <a:t>03. </a:t>
            </a:r>
            <a:r>
              <a:rPr lang="en-IN" sz="2000" b="1">
                <a:solidFill>
                  <a:schemeClr val="bg1"/>
                </a:solidFill>
                <a:latin typeface="Montserrat"/>
              </a:rPr>
              <a:t>Key Features</a:t>
            </a:r>
            <a:endParaRPr lang="en-IN" sz="2000" b="1">
              <a:solidFill>
                <a:schemeClr val="bg1"/>
              </a:solidFill>
              <a:latin typeface="Montserrat" panose="00000500000000000000" pitchFamily="2" charset="0"/>
            </a:endParaRPr>
          </a:p>
        </p:txBody>
      </p:sp>
      <p:sp>
        <p:nvSpPr>
          <p:cNvPr id="15" name="TextBox 14">
            <a:extLst>
              <a:ext uri="{FF2B5EF4-FFF2-40B4-BE49-F238E27FC236}">
                <a16:creationId xmlns:a16="http://schemas.microsoft.com/office/drawing/2014/main" id="{735E71A4-803E-D53F-5E3D-BB08A7349B96}"/>
              </a:ext>
            </a:extLst>
          </p:cNvPr>
          <p:cNvSpPr txBox="1"/>
          <p:nvPr/>
        </p:nvSpPr>
        <p:spPr>
          <a:xfrm>
            <a:off x="6767142" y="2718621"/>
            <a:ext cx="5423485" cy="400110"/>
          </a:xfrm>
          <a:prstGeom prst="rect">
            <a:avLst/>
          </a:prstGeom>
          <a:noFill/>
        </p:spPr>
        <p:txBody>
          <a:bodyPr wrap="square" lIns="91440" tIns="45720" rIns="91440" bIns="45720" anchor="t">
            <a:spAutoFit/>
          </a:bodyPr>
          <a:lstStyle/>
          <a:p>
            <a:r>
              <a:rPr lang="en-IN" sz="2000" b="1" i="0">
                <a:solidFill>
                  <a:schemeClr val="accent4"/>
                </a:solidFill>
                <a:effectLst/>
                <a:latin typeface="Montserrat"/>
              </a:rPr>
              <a:t>04. </a:t>
            </a:r>
            <a:r>
              <a:rPr lang="en-IN" sz="2000" b="1">
                <a:solidFill>
                  <a:schemeClr val="bg1"/>
                </a:solidFill>
                <a:latin typeface="Montserrat"/>
              </a:rPr>
              <a:t>Problem and Solution Domain</a:t>
            </a:r>
          </a:p>
        </p:txBody>
      </p:sp>
      <p:sp>
        <p:nvSpPr>
          <p:cNvPr id="2" name="TextBox 1">
            <a:extLst>
              <a:ext uri="{FF2B5EF4-FFF2-40B4-BE49-F238E27FC236}">
                <a16:creationId xmlns:a16="http://schemas.microsoft.com/office/drawing/2014/main" id="{864A402E-1032-A715-CA05-1B78646C06D3}"/>
              </a:ext>
            </a:extLst>
          </p:cNvPr>
          <p:cNvSpPr txBox="1"/>
          <p:nvPr/>
        </p:nvSpPr>
        <p:spPr>
          <a:xfrm>
            <a:off x="6767443" y="3117968"/>
            <a:ext cx="529424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8827E0"/>
                </a:solidFill>
                <a:latin typeface="Montserrat"/>
              </a:rPr>
              <a:t>05. </a:t>
            </a:r>
            <a:r>
              <a:rPr lang="en-IN" sz="2000" b="1">
                <a:solidFill>
                  <a:srgbClr val="FFFFFF"/>
                </a:solidFill>
                <a:latin typeface="Montserrat"/>
              </a:rPr>
              <a:t> </a:t>
            </a:r>
            <a:r>
              <a:rPr lang="en-IN" sz="2000" b="1">
                <a:solidFill>
                  <a:schemeClr val="bg1"/>
                </a:solidFill>
                <a:latin typeface="Montserrat"/>
              </a:rPr>
              <a:t>The AI Revolution Hits museums</a:t>
            </a:r>
            <a:endParaRPr lang="en-IN" sz="2000">
              <a:solidFill>
                <a:schemeClr val="bg1"/>
              </a:solidFill>
              <a:latin typeface="Montserrat"/>
            </a:endParaRPr>
          </a:p>
          <a:p>
            <a:endParaRPr lang="en-IN" sz="2000" b="1">
              <a:solidFill>
                <a:srgbClr val="FFFFFF"/>
              </a:solidFill>
              <a:latin typeface="Montserrat"/>
            </a:endParaRPr>
          </a:p>
        </p:txBody>
      </p:sp>
      <p:sp>
        <p:nvSpPr>
          <p:cNvPr id="3" name="TextBox 2">
            <a:extLst>
              <a:ext uri="{FF2B5EF4-FFF2-40B4-BE49-F238E27FC236}">
                <a16:creationId xmlns:a16="http://schemas.microsoft.com/office/drawing/2014/main" id="{FEA2D3D3-2797-06B5-9158-040EE603583F}"/>
              </a:ext>
            </a:extLst>
          </p:cNvPr>
          <p:cNvSpPr txBox="1"/>
          <p:nvPr/>
        </p:nvSpPr>
        <p:spPr>
          <a:xfrm>
            <a:off x="6767443" y="3831457"/>
            <a:ext cx="5419271"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8827E0"/>
                </a:solidFill>
                <a:latin typeface="Montserrat"/>
              </a:rPr>
              <a:t>07. </a:t>
            </a:r>
            <a:r>
              <a:rPr lang="en-IN" sz="2000" b="1">
                <a:solidFill>
                  <a:schemeClr val="bg1"/>
                </a:solidFill>
                <a:latin typeface="Montserrat"/>
              </a:rPr>
              <a:t>Hardware, Software and Data </a:t>
            </a:r>
          </a:p>
          <a:p>
            <a:r>
              <a:rPr lang="en-IN" sz="2000" b="1">
                <a:solidFill>
                  <a:schemeClr val="bg1"/>
                </a:solidFill>
                <a:latin typeface="Montserrat"/>
              </a:rPr>
              <a:t>      Requirements</a:t>
            </a:r>
          </a:p>
          <a:p>
            <a:r>
              <a:rPr lang="en-IN" sz="2000" b="1">
                <a:solidFill>
                  <a:schemeClr val="bg1"/>
                </a:solidFill>
                <a:latin typeface="Montserrat"/>
              </a:rPr>
              <a:t>  </a:t>
            </a:r>
          </a:p>
        </p:txBody>
      </p:sp>
      <p:sp>
        <p:nvSpPr>
          <p:cNvPr id="4" name="TextBox 3">
            <a:extLst>
              <a:ext uri="{FF2B5EF4-FFF2-40B4-BE49-F238E27FC236}">
                <a16:creationId xmlns:a16="http://schemas.microsoft.com/office/drawing/2014/main" id="{92B854F9-8CAD-006C-0F51-3DF5E0F83D85}"/>
              </a:ext>
            </a:extLst>
          </p:cNvPr>
          <p:cNvSpPr txBox="1"/>
          <p:nvPr/>
        </p:nvSpPr>
        <p:spPr>
          <a:xfrm>
            <a:off x="6767444" y="3475698"/>
            <a:ext cx="541927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8827E0"/>
                </a:solidFill>
                <a:latin typeface="Montserrat"/>
              </a:rPr>
              <a:t>06. </a:t>
            </a:r>
            <a:r>
              <a:rPr lang="en-IN" sz="2000" b="1">
                <a:solidFill>
                  <a:schemeClr val="bg1"/>
                </a:solidFill>
                <a:latin typeface="Montserrat"/>
              </a:rPr>
              <a:t>Existing Projects and research</a:t>
            </a:r>
          </a:p>
        </p:txBody>
      </p:sp>
      <p:sp>
        <p:nvSpPr>
          <p:cNvPr id="5" name="TextBox 4">
            <a:extLst>
              <a:ext uri="{FF2B5EF4-FFF2-40B4-BE49-F238E27FC236}">
                <a16:creationId xmlns:a16="http://schemas.microsoft.com/office/drawing/2014/main" id="{07C38006-B556-E0CC-F2FE-721F7C3E737B}"/>
              </a:ext>
            </a:extLst>
          </p:cNvPr>
          <p:cNvSpPr txBox="1"/>
          <p:nvPr/>
        </p:nvSpPr>
        <p:spPr>
          <a:xfrm>
            <a:off x="6758372" y="4520884"/>
            <a:ext cx="602705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8827E0"/>
                </a:solidFill>
                <a:latin typeface="Montserrat"/>
              </a:rPr>
              <a:t>08. </a:t>
            </a:r>
            <a:r>
              <a:rPr lang="en-IN" sz="2000" b="1">
                <a:solidFill>
                  <a:schemeClr val="bg1"/>
                </a:solidFill>
                <a:latin typeface="Montserrat"/>
              </a:rPr>
              <a:t>System Architecture</a:t>
            </a:r>
          </a:p>
        </p:txBody>
      </p:sp>
      <p:sp>
        <p:nvSpPr>
          <p:cNvPr id="7" name="TextBox 6">
            <a:extLst>
              <a:ext uri="{FF2B5EF4-FFF2-40B4-BE49-F238E27FC236}">
                <a16:creationId xmlns:a16="http://schemas.microsoft.com/office/drawing/2014/main" id="{1BD6157B-8942-A9AF-9F71-2B7E2705D524}"/>
              </a:ext>
            </a:extLst>
          </p:cNvPr>
          <p:cNvSpPr txBox="1"/>
          <p:nvPr/>
        </p:nvSpPr>
        <p:spPr>
          <a:xfrm>
            <a:off x="6762750" y="4923971"/>
            <a:ext cx="432162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8827E0"/>
                </a:solidFill>
                <a:latin typeface="Montserrat"/>
              </a:rPr>
              <a:t>09. </a:t>
            </a:r>
            <a:r>
              <a:rPr lang="en-IN" sz="2000" b="1">
                <a:solidFill>
                  <a:schemeClr val="bg1"/>
                </a:solidFill>
                <a:latin typeface="Montserrat"/>
              </a:rPr>
              <a:t>How our project works</a:t>
            </a:r>
          </a:p>
        </p:txBody>
      </p:sp>
      <p:sp>
        <p:nvSpPr>
          <p:cNvPr id="8" name="TextBox 7">
            <a:extLst>
              <a:ext uri="{FF2B5EF4-FFF2-40B4-BE49-F238E27FC236}">
                <a16:creationId xmlns:a16="http://schemas.microsoft.com/office/drawing/2014/main" id="{85FA82D3-B2D5-52E8-7643-190F6F2A1CEE}"/>
              </a:ext>
            </a:extLst>
          </p:cNvPr>
          <p:cNvSpPr txBox="1"/>
          <p:nvPr/>
        </p:nvSpPr>
        <p:spPr>
          <a:xfrm>
            <a:off x="6771821" y="5319032"/>
            <a:ext cx="394335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8827E0"/>
                </a:solidFill>
                <a:latin typeface="Montserrat"/>
              </a:rPr>
              <a:t>10. </a:t>
            </a:r>
            <a:r>
              <a:rPr lang="en-IN" sz="2000" b="1">
                <a:solidFill>
                  <a:schemeClr val="bg1"/>
                </a:solidFill>
                <a:latin typeface="Montserrat"/>
              </a:rPr>
              <a:t>Mathematical Model</a:t>
            </a:r>
          </a:p>
        </p:txBody>
      </p:sp>
    </p:spTree>
    <p:extLst>
      <p:ext uri="{BB962C8B-B14F-4D97-AF65-F5344CB8AC3E}">
        <p14:creationId xmlns:p14="http://schemas.microsoft.com/office/powerpoint/2010/main" val="12821621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2" name="Picture 1" descr="A diagram of a streamlit application&#10;&#10;Description automatically generated">
            <a:extLst>
              <a:ext uri="{FF2B5EF4-FFF2-40B4-BE49-F238E27FC236}">
                <a16:creationId xmlns:a16="http://schemas.microsoft.com/office/drawing/2014/main" id="{1B9EFAFA-9576-EB10-2DC0-DB327809CCB3}"/>
              </a:ext>
            </a:extLst>
          </p:cNvPr>
          <p:cNvPicPr>
            <a:picLocks noChangeAspect="1"/>
          </p:cNvPicPr>
          <p:nvPr/>
        </p:nvPicPr>
        <p:blipFill>
          <a:blip r:embed="rId2"/>
          <a:stretch>
            <a:fillRect/>
          </a:stretch>
        </p:blipFill>
        <p:spPr>
          <a:xfrm>
            <a:off x="6246" y="3630"/>
            <a:ext cx="12182593" cy="5544961"/>
          </a:xfrm>
          <a:prstGeom prst="rect">
            <a:avLst/>
          </a:prstGeom>
        </p:spPr>
      </p:pic>
      <p:sp>
        <p:nvSpPr>
          <p:cNvPr id="8" name="Rectangle: Rounded Corners 7">
            <a:extLst>
              <a:ext uri="{FF2B5EF4-FFF2-40B4-BE49-F238E27FC236}">
                <a16:creationId xmlns:a16="http://schemas.microsoft.com/office/drawing/2014/main" id="{C4C70D01-2DCB-E4BC-65AA-5A34EAD38725}"/>
              </a:ext>
            </a:extLst>
          </p:cNvPr>
          <p:cNvSpPr/>
          <p:nvPr/>
        </p:nvSpPr>
        <p:spPr>
          <a:xfrm>
            <a:off x="1202267" y="5664137"/>
            <a:ext cx="9788407" cy="1003302"/>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a:cs typeface="Calibri"/>
              </a:rPr>
              <a:t>This is almost similar to the system architecture of the </a:t>
            </a:r>
            <a:r>
              <a:rPr lang="en-IN" err="1">
                <a:cs typeface="Calibri"/>
              </a:rPr>
              <a:t>ollama</a:t>
            </a:r>
            <a:r>
              <a:rPr lang="en-IN">
                <a:cs typeface="Calibri"/>
              </a:rPr>
              <a:t> model. However not exactly accurate as the architecture is confidential and is a private property which is not available as opensource.</a:t>
            </a:r>
          </a:p>
        </p:txBody>
      </p:sp>
      <p:pic>
        <p:nvPicPr>
          <p:cNvPr id="4" name="Picture 3" descr="A black and white image of a flask&#10;&#10;Description automatically generated">
            <a:extLst>
              <a:ext uri="{FF2B5EF4-FFF2-40B4-BE49-F238E27FC236}">
                <a16:creationId xmlns:a16="http://schemas.microsoft.com/office/drawing/2014/main" id="{E2E6E620-8DE7-9788-ED57-25F793160812}"/>
              </a:ext>
            </a:extLst>
          </p:cNvPr>
          <p:cNvPicPr>
            <a:picLocks noChangeAspect="1"/>
          </p:cNvPicPr>
          <p:nvPr/>
        </p:nvPicPr>
        <p:blipFill>
          <a:blip r:embed="rId3"/>
          <a:stretch>
            <a:fillRect/>
          </a:stretch>
        </p:blipFill>
        <p:spPr>
          <a:xfrm>
            <a:off x="10996541" y="487750"/>
            <a:ext cx="745464" cy="468709"/>
          </a:xfrm>
          <a:prstGeom prst="rect">
            <a:avLst/>
          </a:prstGeom>
          <a:ln>
            <a:noFill/>
          </a:ln>
        </p:spPr>
      </p:pic>
    </p:spTree>
    <p:extLst>
      <p:ext uri="{BB962C8B-B14F-4D97-AF65-F5344CB8AC3E}">
        <p14:creationId xmlns:p14="http://schemas.microsoft.com/office/powerpoint/2010/main" val="13199236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2" name="Picture 1" descr="A diagram of a streamlit application&#10;&#10;Description automatically generated">
            <a:extLst>
              <a:ext uri="{FF2B5EF4-FFF2-40B4-BE49-F238E27FC236}">
                <a16:creationId xmlns:a16="http://schemas.microsoft.com/office/drawing/2014/main" id="{1B9EFAFA-9576-EB10-2DC0-DB327809CCB3}"/>
              </a:ext>
            </a:extLst>
          </p:cNvPr>
          <p:cNvPicPr>
            <a:picLocks noChangeAspect="1"/>
          </p:cNvPicPr>
          <p:nvPr/>
        </p:nvPicPr>
        <p:blipFill>
          <a:blip r:embed="rId2"/>
          <a:srcRect l="2219" t="22850" r="75020" b="36260"/>
          <a:stretch/>
        </p:blipFill>
        <p:spPr>
          <a:xfrm>
            <a:off x="276608" y="1270838"/>
            <a:ext cx="2772796" cy="2267341"/>
          </a:xfrm>
          <a:prstGeom prst="rect">
            <a:avLst/>
          </a:prstGeom>
        </p:spPr>
      </p:pic>
      <p:sp>
        <p:nvSpPr>
          <p:cNvPr id="8" name="Rectangle: Rounded Corners 7">
            <a:extLst>
              <a:ext uri="{FF2B5EF4-FFF2-40B4-BE49-F238E27FC236}">
                <a16:creationId xmlns:a16="http://schemas.microsoft.com/office/drawing/2014/main" id="{C4C70D01-2DCB-E4BC-65AA-5A34EAD38725}"/>
              </a:ext>
            </a:extLst>
          </p:cNvPr>
          <p:cNvSpPr/>
          <p:nvPr/>
        </p:nvSpPr>
        <p:spPr>
          <a:xfrm>
            <a:off x="4017433" y="266637"/>
            <a:ext cx="7438907" cy="6210301"/>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285750" indent="-285750" algn="ctr">
              <a:buFont typeface="Arial"/>
              <a:buChar char="•"/>
            </a:pPr>
            <a:r>
              <a:rPr lang="en-IN" sz="2400">
                <a:cs typeface="Calibri"/>
              </a:rPr>
              <a:t>This is the website, where the bot runs.</a:t>
            </a:r>
          </a:p>
          <a:p>
            <a:pPr marL="285750" indent="-285750" algn="ctr">
              <a:buFont typeface="Arial"/>
              <a:buChar char="•"/>
            </a:pPr>
            <a:endParaRPr lang="en-IN" sz="2400">
              <a:solidFill>
                <a:srgbClr val="FFFFFF"/>
              </a:solidFill>
              <a:cs typeface="Calibri"/>
            </a:endParaRPr>
          </a:p>
          <a:p>
            <a:pPr marL="285750" indent="-285750" algn="ctr">
              <a:buFont typeface="Arial"/>
              <a:buChar char="•"/>
            </a:pPr>
            <a:r>
              <a:rPr lang="en-IN" sz="2400">
                <a:solidFill>
                  <a:srgbClr val="FFFFFF"/>
                </a:solidFill>
                <a:cs typeface="Calibri"/>
              </a:rPr>
              <a:t>Here the user interacts with the website, helping it improve and is the most frontend of the projects.</a:t>
            </a:r>
          </a:p>
          <a:p>
            <a:pPr marL="285750" indent="-285750" algn="ctr">
              <a:buFont typeface="Arial"/>
              <a:buChar char="•"/>
            </a:pPr>
            <a:endParaRPr lang="en-IN" sz="2400">
              <a:solidFill>
                <a:srgbClr val="FFFFFF"/>
              </a:solidFill>
              <a:cs typeface="Calibri"/>
            </a:endParaRPr>
          </a:p>
          <a:p>
            <a:pPr marL="285750" indent="-285750" algn="ctr">
              <a:buFont typeface="Arial"/>
              <a:buChar char="•"/>
            </a:pPr>
            <a:r>
              <a:rPr lang="en-IN" sz="2400">
                <a:solidFill>
                  <a:srgbClr val="FFFFFF"/>
                </a:solidFill>
                <a:cs typeface="Calibri"/>
              </a:rPr>
              <a:t>This is the interactive domain that can be seen by others</a:t>
            </a:r>
          </a:p>
          <a:p>
            <a:pPr marL="285750" indent="-285750" algn="ctr">
              <a:buFont typeface="Arial"/>
              <a:buChar char="•"/>
            </a:pPr>
            <a:endParaRPr lang="en-IN" sz="2400">
              <a:solidFill>
                <a:srgbClr val="FFFFFF"/>
              </a:solidFill>
              <a:cs typeface="Calibri"/>
            </a:endParaRPr>
          </a:p>
          <a:p>
            <a:pPr algn="ctr"/>
            <a:endParaRPr lang="en-IN" sz="2400">
              <a:solidFill>
                <a:srgbClr val="FFFFFF"/>
              </a:solidFill>
              <a:cs typeface="Calibri"/>
            </a:endParaRPr>
          </a:p>
        </p:txBody>
      </p:sp>
      <p:pic>
        <p:nvPicPr>
          <p:cNvPr id="4" name="Picture 3" descr="A diagram of a streamlit application&#10;&#10;Description automatically generated">
            <a:extLst>
              <a:ext uri="{FF2B5EF4-FFF2-40B4-BE49-F238E27FC236}">
                <a16:creationId xmlns:a16="http://schemas.microsoft.com/office/drawing/2014/main" id="{A658CAB6-625C-A36D-4CBA-EE7FF71D6F78}"/>
              </a:ext>
            </a:extLst>
          </p:cNvPr>
          <p:cNvPicPr>
            <a:picLocks noChangeAspect="1"/>
          </p:cNvPicPr>
          <p:nvPr/>
        </p:nvPicPr>
        <p:blipFill>
          <a:blip r:embed="rId2"/>
          <a:srcRect l="24975" t="12164" r="41187" b="30725"/>
          <a:stretch/>
        </p:blipFill>
        <p:spPr>
          <a:xfrm>
            <a:off x="12550096" y="1129743"/>
            <a:ext cx="4122285" cy="3166799"/>
          </a:xfrm>
          <a:prstGeom prst="rect">
            <a:avLst/>
          </a:prstGeom>
        </p:spPr>
      </p:pic>
    </p:spTree>
    <p:extLst>
      <p:ext uri="{BB962C8B-B14F-4D97-AF65-F5344CB8AC3E}">
        <p14:creationId xmlns:p14="http://schemas.microsoft.com/office/powerpoint/2010/main" val="6586871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C4C70D01-2DCB-E4BC-65AA-5A34EAD38725}"/>
              </a:ext>
            </a:extLst>
          </p:cNvPr>
          <p:cNvSpPr/>
          <p:nvPr/>
        </p:nvSpPr>
        <p:spPr>
          <a:xfrm>
            <a:off x="252257" y="322666"/>
            <a:ext cx="7438907" cy="6210301"/>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285750" indent="-285750" algn="ctr">
              <a:buFont typeface="Arial,Sans-Serif"/>
              <a:buChar char="•"/>
            </a:pPr>
            <a:r>
              <a:rPr lang="en-IN" sz="2400">
                <a:cs typeface="Calibri"/>
              </a:rPr>
              <a:t>This is the frontend of the application, built using </a:t>
            </a:r>
            <a:r>
              <a:rPr lang="en-IN" sz="2400" err="1">
                <a:cs typeface="Calibri"/>
              </a:rPr>
              <a:t>Streamlit</a:t>
            </a:r>
            <a:r>
              <a:rPr lang="en-IN" sz="2400">
                <a:cs typeface="Calibri"/>
              </a:rPr>
              <a:t>. (Alternatives can be used like JavaScript, </a:t>
            </a:r>
            <a:r>
              <a:rPr lang="en-IN" sz="2400" err="1">
                <a:cs typeface="Calibri"/>
              </a:rPr>
              <a:t>php,etc</a:t>
            </a:r>
            <a:r>
              <a:rPr lang="en-IN" sz="2400">
                <a:cs typeface="Calibri"/>
              </a:rPr>
              <a:t>)</a:t>
            </a:r>
            <a:endParaRPr lang="en-US" sz="2400">
              <a:solidFill>
                <a:srgbClr val="000000"/>
              </a:solidFill>
              <a:cs typeface="Calibri"/>
            </a:endParaRPr>
          </a:p>
          <a:p>
            <a:pPr marL="285750" indent="-285750" algn="ctr">
              <a:buFont typeface="Arial,Sans-Serif"/>
              <a:buChar char="•"/>
            </a:pPr>
            <a:endParaRPr lang="en-IN" sz="2400">
              <a:solidFill>
                <a:srgbClr val="000000"/>
              </a:solidFill>
              <a:cs typeface="Calibri"/>
            </a:endParaRPr>
          </a:p>
          <a:p>
            <a:pPr marL="285750" indent="-285750" algn="ctr">
              <a:buFont typeface="Arial,Sans-Serif"/>
              <a:buChar char="•"/>
            </a:pPr>
            <a:r>
              <a:rPr lang="en-IN" sz="2400">
                <a:cs typeface="Calibri"/>
              </a:rPr>
              <a:t>It listens on port 8501 and accepts user input.</a:t>
            </a:r>
            <a:endParaRPr lang="en-IN" sz="2400">
              <a:solidFill>
                <a:srgbClr val="000000"/>
              </a:solidFill>
              <a:cs typeface="Calibri"/>
            </a:endParaRPr>
          </a:p>
          <a:p>
            <a:pPr marL="285750" indent="-285750" algn="ctr">
              <a:buFont typeface="Arial,Sans-Serif"/>
              <a:buChar char="•"/>
            </a:pPr>
            <a:endParaRPr lang="en-IN" sz="2400">
              <a:solidFill>
                <a:srgbClr val="000000"/>
              </a:solidFill>
              <a:cs typeface="Calibri"/>
            </a:endParaRPr>
          </a:p>
          <a:p>
            <a:pPr marL="285750" indent="-285750" algn="ctr">
              <a:buFont typeface="Arial,Sans-Serif"/>
              <a:buChar char="•"/>
            </a:pPr>
            <a:r>
              <a:rPr lang="en-IN" sz="2400">
                <a:cs typeface="Calibri"/>
              </a:rPr>
              <a:t>When a user interacts with the app (e.g., enters a prompt), the input is sent to the </a:t>
            </a:r>
            <a:r>
              <a:rPr lang="en-IN" sz="2400" err="1">
                <a:cs typeface="Calibri"/>
              </a:rPr>
              <a:t>Ollama</a:t>
            </a:r>
            <a:r>
              <a:rPr lang="en-IN" sz="2400">
                <a:cs typeface="Calibri"/>
              </a:rPr>
              <a:t> container.</a:t>
            </a:r>
            <a:endParaRPr lang="en-IN"/>
          </a:p>
          <a:p>
            <a:pPr algn="ctr"/>
            <a:endParaRPr lang="en-IN" sz="2400">
              <a:solidFill>
                <a:srgbClr val="FFFFFF"/>
              </a:solidFill>
              <a:cs typeface="Calibri"/>
            </a:endParaRPr>
          </a:p>
        </p:txBody>
      </p:sp>
      <p:pic>
        <p:nvPicPr>
          <p:cNvPr id="4" name="Picture 3" descr="A diagram of a streamlit application&#10;&#10;Description automatically generated">
            <a:extLst>
              <a:ext uri="{FF2B5EF4-FFF2-40B4-BE49-F238E27FC236}">
                <a16:creationId xmlns:a16="http://schemas.microsoft.com/office/drawing/2014/main" id="{A658CAB6-625C-A36D-4CBA-EE7FF71D6F78}"/>
              </a:ext>
            </a:extLst>
          </p:cNvPr>
          <p:cNvPicPr>
            <a:picLocks noChangeAspect="1"/>
          </p:cNvPicPr>
          <p:nvPr/>
        </p:nvPicPr>
        <p:blipFill>
          <a:blip r:embed="rId2"/>
          <a:srcRect l="24975" t="12164" r="41187" b="30725"/>
          <a:stretch/>
        </p:blipFill>
        <p:spPr>
          <a:xfrm>
            <a:off x="7810008" y="1533155"/>
            <a:ext cx="4122285" cy="3166799"/>
          </a:xfrm>
          <a:prstGeom prst="rect">
            <a:avLst/>
          </a:prstGeom>
        </p:spPr>
      </p:pic>
    </p:spTree>
    <p:extLst>
      <p:ext uri="{BB962C8B-B14F-4D97-AF65-F5344CB8AC3E}">
        <p14:creationId xmlns:p14="http://schemas.microsoft.com/office/powerpoint/2010/main" val="2580825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C4C70D01-2DCB-E4BC-65AA-5A34EAD38725}"/>
              </a:ext>
            </a:extLst>
          </p:cNvPr>
          <p:cNvSpPr/>
          <p:nvPr/>
        </p:nvSpPr>
        <p:spPr>
          <a:xfrm>
            <a:off x="4544247" y="323082"/>
            <a:ext cx="7438907" cy="6210301"/>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2400">
                <a:solidFill>
                  <a:srgbClr val="FFFFFF"/>
                </a:solidFill>
                <a:cs typeface="Calibri"/>
              </a:rPr>
              <a:t>These files are then sorted, modified it the </a:t>
            </a:r>
            <a:r>
              <a:rPr lang="en-IN" sz="2400" err="1">
                <a:solidFill>
                  <a:srgbClr val="FFFFFF"/>
                </a:solidFill>
                <a:cs typeface="Calibri"/>
              </a:rPr>
              <a:t>ollama</a:t>
            </a:r>
            <a:r>
              <a:rPr lang="en-IN" sz="2400">
                <a:solidFill>
                  <a:srgbClr val="FFFFFF"/>
                </a:solidFill>
                <a:cs typeface="Calibri"/>
              </a:rPr>
              <a:t> bot where the files are used to train the model making them more advanced and get used to the user requirements.</a:t>
            </a:r>
          </a:p>
          <a:p>
            <a:pPr algn="ctr"/>
            <a:endParaRPr lang="en-IN" sz="2400">
              <a:solidFill>
                <a:srgbClr val="FFFFFF"/>
              </a:solidFill>
              <a:cs typeface="Calibri"/>
            </a:endParaRPr>
          </a:p>
          <a:p>
            <a:pPr algn="ctr"/>
            <a:r>
              <a:rPr lang="en-IN" sz="2400">
                <a:solidFill>
                  <a:srgbClr val="FFFFFF"/>
                </a:solidFill>
                <a:cs typeface="Calibri"/>
              </a:rPr>
              <a:t>These are then saved into a directory where these are then easily located in cases of follow-up queries.</a:t>
            </a:r>
          </a:p>
          <a:p>
            <a:pPr algn="ctr"/>
            <a:endParaRPr lang="en-IN" sz="2400">
              <a:solidFill>
                <a:srgbClr val="FFFFFF"/>
              </a:solidFill>
              <a:cs typeface="Calibri"/>
            </a:endParaRPr>
          </a:p>
          <a:p>
            <a:pPr algn="ctr"/>
            <a:r>
              <a:rPr lang="en-IN" sz="2400">
                <a:solidFill>
                  <a:srgbClr val="FFFFFF"/>
                </a:solidFill>
                <a:cs typeface="Calibri"/>
              </a:rPr>
              <a:t>These are then moved to the host machine and are saved for further usage.</a:t>
            </a:r>
          </a:p>
          <a:p>
            <a:pPr algn="ctr"/>
            <a:endParaRPr lang="en-IN" sz="2400">
              <a:solidFill>
                <a:srgbClr val="FFFFFF"/>
              </a:solidFill>
              <a:cs typeface="Calibri"/>
            </a:endParaRPr>
          </a:p>
          <a:p>
            <a:pPr algn="ctr"/>
            <a:endParaRPr lang="en-IN" sz="2400">
              <a:solidFill>
                <a:srgbClr val="FFFFFF"/>
              </a:solidFill>
              <a:cs typeface="Calibri"/>
            </a:endParaRPr>
          </a:p>
        </p:txBody>
      </p:sp>
      <p:pic>
        <p:nvPicPr>
          <p:cNvPr id="5" name="Picture 4" descr="A diagram of a streamlit application&#10;&#10;Description automatically generated">
            <a:extLst>
              <a:ext uri="{FF2B5EF4-FFF2-40B4-BE49-F238E27FC236}">
                <a16:creationId xmlns:a16="http://schemas.microsoft.com/office/drawing/2014/main" id="{2A9C39EA-DC76-71A2-F8C5-878E7C752A0A}"/>
              </a:ext>
            </a:extLst>
          </p:cNvPr>
          <p:cNvPicPr>
            <a:picLocks noChangeAspect="1"/>
          </p:cNvPicPr>
          <p:nvPr/>
        </p:nvPicPr>
        <p:blipFill>
          <a:blip r:embed="rId2"/>
          <a:srcRect l="56293" t="15575" r="7550" b="31919"/>
          <a:stretch/>
        </p:blipFill>
        <p:spPr>
          <a:xfrm>
            <a:off x="175579" y="1158258"/>
            <a:ext cx="4075577" cy="2695107"/>
          </a:xfrm>
          <a:prstGeom prst="rect">
            <a:avLst/>
          </a:prstGeom>
        </p:spPr>
      </p:pic>
    </p:spTree>
    <p:extLst>
      <p:ext uri="{BB962C8B-B14F-4D97-AF65-F5344CB8AC3E}">
        <p14:creationId xmlns:p14="http://schemas.microsoft.com/office/powerpoint/2010/main" val="234663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C4C70D01-2DCB-E4BC-65AA-5A34EAD38725}"/>
              </a:ext>
            </a:extLst>
          </p:cNvPr>
          <p:cNvSpPr/>
          <p:nvPr/>
        </p:nvSpPr>
        <p:spPr>
          <a:xfrm>
            <a:off x="-1226" y="1112087"/>
            <a:ext cx="3796077" cy="523392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285750" indent="-285750" algn="ctr">
              <a:buFont typeface="Arial"/>
              <a:buChar char="•"/>
            </a:pPr>
            <a:r>
              <a:rPr lang="en-IN" sz="2400">
                <a:solidFill>
                  <a:srgbClr val="FFFFFF"/>
                </a:solidFill>
                <a:ea typeface="+mn-lt"/>
                <a:cs typeface="+mn-lt"/>
              </a:rPr>
              <a:t>The </a:t>
            </a:r>
            <a:r>
              <a:rPr lang="en-IN" sz="2400" err="1">
                <a:solidFill>
                  <a:srgbClr val="FFFFFF"/>
                </a:solidFill>
                <a:ea typeface="+mn-lt"/>
                <a:cs typeface="+mn-lt"/>
              </a:rPr>
              <a:t>Streamlit</a:t>
            </a:r>
            <a:r>
              <a:rPr lang="en-IN" sz="2400">
                <a:solidFill>
                  <a:srgbClr val="FFFFFF"/>
                </a:solidFill>
                <a:ea typeface="+mn-lt"/>
                <a:cs typeface="+mn-lt"/>
              </a:rPr>
              <a:t> app and </a:t>
            </a:r>
            <a:r>
              <a:rPr lang="en-IN" sz="2400" err="1">
                <a:solidFill>
                  <a:srgbClr val="FFFFFF"/>
                </a:solidFill>
                <a:ea typeface="+mn-lt"/>
                <a:cs typeface="+mn-lt"/>
              </a:rPr>
              <a:t>Ollama</a:t>
            </a:r>
            <a:r>
              <a:rPr lang="en-IN" sz="2400">
                <a:solidFill>
                  <a:srgbClr val="FFFFFF"/>
                </a:solidFill>
                <a:ea typeface="+mn-lt"/>
                <a:cs typeface="+mn-lt"/>
              </a:rPr>
              <a:t> container communicate using a socket connection.</a:t>
            </a:r>
            <a:endParaRPr lang="en-US"/>
          </a:p>
          <a:p>
            <a:pPr marL="285750" indent="-285750" algn="ctr">
              <a:buFont typeface="Arial"/>
              <a:buChar char="•"/>
            </a:pPr>
            <a:endParaRPr lang="en-IN" sz="2400">
              <a:solidFill>
                <a:srgbClr val="FFFFFF"/>
              </a:solidFill>
              <a:ea typeface="+mn-lt"/>
              <a:cs typeface="+mn-lt"/>
            </a:endParaRPr>
          </a:p>
          <a:p>
            <a:pPr marL="285750" indent="-285750" algn="ctr">
              <a:buFont typeface="Arial"/>
              <a:buChar char="•"/>
            </a:pPr>
            <a:r>
              <a:rPr lang="en-IN" sz="2400">
                <a:solidFill>
                  <a:srgbClr val="FFFFFF"/>
                </a:solidFill>
                <a:ea typeface="+mn-lt"/>
                <a:cs typeface="+mn-lt"/>
              </a:rPr>
              <a:t>The connection is established between port 8501 on the </a:t>
            </a:r>
            <a:r>
              <a:rPr lang="en-IN" sz="2400" err="1">
                <a:solidFill>
                  <a:srgbClr val="FFFFFF"/>
                </a:solidFill>
                <a:ea typeface="+mn-lt"/>
                <a:cs typeface="+mn-lt"/>
              </a:rPr>
              <a:t>Streamlit</a:t>
            </a:r>
            <a:r>
              <a:rPr lang="en-IN" sz="2400">
                <a:solidFill>
                  <a:srgbClr val="FFFFFF"/>
                </a:solidFill>
                <a:ea typeface="+mn-lt"/>
                <a:cs typeface="+mn-lt"/>
              </a:rPr>
              <a:t> app and port 11434 on the </a:t>
            </a:r>
            <a:r>
              <a:rPr lang="en-IN" sz="2400" err="1">
                <a:solidFill>
                  <a:srgbClr val="FFFFFF"/>
                </a:solidFill>
                <a:ea typeface="+mn-lt"/>
                <a:cs typeface="+mn-lt"/>
              </a:rPr>
              <a:t>Ollama</a:t>
            </a:r>
            <a:r>
              <a:rPr lang="en-IN" sz="2400">
                <a:solidFill>
                  <a:srgbClr val="FFFFFF"/>
                </a:solidFill>
                <a:ea typeface="+mn-lt"/>
                <a:cs typeface="+mn-lt"/>
              </a:rPr>
              <a:t> container.</a:t>
            </a:r>
            <a:endParaRPr lang="en-IN">
              <a:ea typeface="+mn-lt"/>
              <a:cs typeface="+mn-lt"/>
            </a:endParaRPr>
          </a:p>
          <a:p>
            <a:pPr algn="ctr"/>
            <a:endParaRPr lang="en-IN" sz="2400">
              <a:cs typeface="Calibri"/>
            </a:endParaRPr>
          </a:p>
        </p:txBody>
      </p:sp>
      <p:pic>
        <p:nvPicPr>
          <p:cNvPr id="5" name="Picture 4" descr="A diagram of a streamlit application&#10;&#10;Description automatically generated">
            <a:extLst>
              <a:ext uri="{FF2B5EF4-FFF2-40B4-BE49-F238E27FC236}">
                <a16:creationId xmlns:a16="http://schemas.microsoft.com/office/drawing/2014/main" id="{C60C664E-2AB0-DBB2-8101-ED50A69289BC}"/>
              </a:ext>
            </a:extLst>
          </p:cNvPr>
          <p:cNvPicPr>
            <a:picLocks noChangeAspect="1"/>
          </p:cNvPicPr>
          <p:nvPr/>
        </p:nvPicPr>
        <p:blipFill>
          <a:blip r:embed="rId2"/>
          <a:srcRect l="23179" t="6241" r="2324" b="4955"/>
          <a:stretch/>
        </p:blipFill>
        <p:spPr>
          <a:xfrm>
            <a:off x="3828738" y="149884"/>
            <a:ext cx="8263664" cy="4486969"/>
          </a:xfrm>
          <a:prstGeom prst="rect">
            <a:avLst/>
          </a:prstGeom>
        </p:spPr>
      </p:pic>
    </p:spTree>
    <p:extLst>
      <p:ext uri="{BB962C8B-B14F-4D97-AF65-F5344CB8AC3E}">
        <p14:creationId xmlns:p14="http://schemas.microsoft.com/office/powerpoint/2010/main" val="18784933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1D7F07F7-38B6-E1ED-4063-DA77D229F508}"/>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CFF03251-27CF-F73C-3884-711293CC8D33}"/>
              </a:ext>
            </a:extLst>
          </p:cNvPr>
          <p:cNvGrpSpPr/>
          <p:nvPr/>
        </p:nvGrpSpPr>
        <p:grpSpPr>
          <a:xfrm>
            <a:off x="374650" y="405018"/>
            <a:ext cx="11455517" cy="1319482"/>
            <a:chOff x="7053454" y="2268211"/>
            <a:chExt cx="4552337" cy="1319482"/>
          </a:xfrm>
        </p:grpSpPr>
        <p:sp>
          <p:nvSpPr>
            <p:cNvPr id="3" name="TextBox 2">
              <a:extLst>
                <a:ext uri="{FF2B5EF4-FFF2-40B4-BE49-F238E27FC236}">
                  <a16:creationId xmlns:a16="http://schemas.microsoft.com/office/drawing/2014/main" id="{16B72261-D9FF-4E0A-4BCB-9C4D9FC388F7}"/>
                </a:ext>
              </a:extLst>
            </p:cNvPr>
            <p:cNvSpPr txBox="1"/>
            <p:nvPr/>
          </p:nvSpPr>
          <p:spPr>
            <a:xfrm>
              <a:off x="7369175" y="2268211"/>
              <a:ext cx="3933825" cy="707886"/>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4000" b="1" i="0" u="none" strike="noStrike" cap="none" normalizeH="0" baseline="0">
                  <a:ln>
                    <a:noFill/>
                  </a:ln>
                  <a:solidFill>
                    <a:schemeClr val="bg1"/>
                  </a:solidFill>
                  <a:effectLst/>
                  <a:latin typeface="Montserrat" panose="00000500000000000000" pitchFamily="2" charset="0"/>
                </a:rPr>
                <a:t>Mathematical Model</a:t>
              </a:r>
              <a:endParaRPr kumimoji="0" lang="en-US" altLang="en-US" sz="5400" b="1" i="0" u="none" strike="noStrike" cap="none" normalizeH="0" baseline="0">
                <a:ln>
                  <a:noFill/>
                </a:ln>
                <a:solidFill>
                  <a:schemeClr val="bg1"/>
                </a:solidFill>
                <a:effectLst/>
                <a:latin typeface="Montserrat" panose="00000500000000000000" pitchFamily="2" charset="0"/>
              </a:endParaRPr>
            </a:p>
          </p:txBody>
        </p:sp>
        <p:sp>
          <p:nvSpPr>
            <p:cNvPr id="4" name="TextBox 3">
              <a:extLst>
                <a:ext uri="{FF2B5EF4-FFF2-40B4-BE49-F238E27FC236}">
                  <a16:creationId xmlns:a16="http://schemas.microsoft.com/office/drawing/2014/main" id="{F8143E9B-8724-1707-84EB-CB06C2A32D25}"/>
                </a:ext>
              </a:extLst>
            </p:cNvPr>
            <p:cNvSpPr txBox="1"/>
            <p:nvPr/>
          </p:nvSpPr>
          <p:spPr>
            <a:xfrm>
              <a:off x="7053454" y="3003879"/>
              <a:ext cx="4552337" cy="583814"/>
            </a:xfrm>
            <a:prstGeom prst="rect">
              <a:avLst/>
            </a:prstGeom>
            <a:noFill/>
          </p:spPr>
          <p:txBody>
            <a:bodyPr wrap="square">
              <a:spAutoFit/>
            </a:bodyPr>
            <a:lstStyle/>
            <a:p>
              <a:pPr algn="ctr">
                <a:lnSpc>
                  <a:spcPct val="150000"/>
                </a:lnSpc>
              </a:pPr>
              <a:r>
                <a:rPr lang="en-US" sz="2400" b="1" i="0">
                  <a:solidFill>
                    <a:schemeClr val="bg1"/>
                  </a:solidFill>
                  <a:effectLst/>
                  <a:latin typeface="Montserrat" panose="00000500000000000000" pitchFamily="2" charset="0"/>
                </a:rPr>
                <a:t>FLOW OF WORKING</a:t>
              </a:r>
              <a:endParaRPr lang="en-IN" sz="2400" b="1">
                <a:solidFill>
                  <a:schemeClr val="bg1"/>
                </a:solidFill>
                <a:latin typeface="Montserrat" panose="00000500000000000000" pitchFamily="2" charset="0"/>
              </a:endParaRPr>
            </a:p>
          </p:txBody>
        </p:sp>
      </p:grpSp>
      <p:sp>
        <p:nvSpPr>
          <p:cNvPr id="6" name="AutoShape 2" descr="User">
            <a:extLst>
              <a:ext uri="{FF2B5EF4-FFF2-40B4-BE49-F238E27FC236}">
                <a16:creationId xmlns:a16="http://schemas.microsoft.com/office/drawing/2014/main" id="{64893020-70D8-A6AD-C535-0CECDA99AFA9}"/>
              </a:ext>
            </a:extLst>
          </p:cNvPr>
          <p:cNvSpPr>
            <a:spLocks noChangeAspect="1" noChangeArrowheads="1"/>
          </p:cNvSpPr>
          <p:nvPr/>
        </p:nvSpPr>
        <p:spPr bwMode="auto">
          <a:xfrm>
            <a:off x="6985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grpSp>
        <p:nvGrpSpPr>
          <p:cNvPr id="18" name="Group 17">
            <a:extLst>
              <a:ext uri="{FF2B5EF4-FFF2-40B4-BE49-F238E27FC236}">
                <a16:creationId xmlns:a16="http://schemas.microsoft.com/office/drawing/2014/main" id="{75BD6B34-D5AA-109C-5A61-FB5C09B7B259}"/>
              </a:ext>
            </a:extLst>
          </p:cNvPr>
          <p:cNvGrpSpPr/>
          <p:nvPr/>
        </p:nvGrpSpPr>
        <p:grpSpPr>
          <a:xfrm>
            <a:off x="2741540" y="1868556"/>
            <a:ext cx="6708913" cy="4584426"/>
            <a:chOff x="2022093" y="3081182"/>
            <a:chExt cx="2281609" cy="3410726"/>
          </a:xfrm>
        </p:grpSpPr>
        <p:grpSp>
          <p:nvGrpSpPr>
            <p:cNvPr id="16" name="Group 15">
              <a:extLst>
                <a:ext uri="{FF2B5EF4-FFF2-40B4-BE49-F238E27FC236}">
                  <a16:creationId xmlns:a16="http://schemas.microsoft.com/office/drawing/2014/main" id="{5347D247-D807-7377-784D-5760D6E85FD6}"/>
                </a:ext>
              </a:extLst>
            </p:cNvPr>
            <p:cNvGrpSpPr/>
            <p:nvPr/>
          </p:nvGrpSpPr>
          <p:grpSpPr>
            <a:xfrm>
              <a:off x="2022094" y="3081182"/>
              <a:ext cx="2281608" cy="2505819"/>
              <a:chOff x="1374394" y="3081182"/>
              <a:chExt cx="2281608" cy="2505819"/>
            </a:xfrm>
          </p:grpSpPr>
          <p:sp>
            <p:nvSpPr>
              <p:cNvPr id="7" name="Rectangle: Rounded Corners 6">
                <a:extLst>
                  <a:ext uri="{FF2B5EF4-FFF2-40B4-BE49-F238E27FC236}">
                    <a16:creationId xmlns:a16="http://schemas.microsoft.com/office/drawing/2014/main" id="{D54EDE1C-7E8C-F7E5-259B-90441C9BA8EB}"/>
                  </a:ext>
                </a:extLst>
              </p:cNvPr>
              <p:cNvSpPr/>
              <p:nvPr/>
            </p:nvSpPr>
            <p:spPr>
              <a:xfrm>
                <a:off x="1374394" y="3081182"/>
                <a:ext cx="2281608"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lgn="ctr"/>
                <a:r>
                  <a:rPr lang="en-IN" sz="1400">
                    <a:solidFill>
                      <a:schemeClr val="bg1"/>
                    </a:solidFill>
                    <a:latin typeface="Montserrat" panose="00000500000000000000" pitchFamily="2" charset="0"/>
                  </a:rPr>
                  <a:t>User Input</a:t>
                </a:r>
              </a:p>
            </p:txBody>
          </p:sp>
          <p:sp>
            <p:nvSpPr>
              <p:cNvPr id="9" name="Rectangle: Rounded Corners 8">
                <a:extLst>
                  <a:ext uri="{FF2B5EF4-FFF2-40B4-BE49-F238E27FC236}">
                    <a16:creationId xmlns:a16="http://schemas.microsoft.com/office/drawing/2014/main" id="{C3B2EFE6-DA1C-16D7-147D-4F478147B687}"/>
                  </a:ext>
                </a:extLst>
              </p:cNvPr>
              <p:cNvSpPr/>
              <p:nvPr/>
            </p:nvSpPr>
            <p:spPr>
              <a:xfrm>
                <a:off x="1374394" y="4034395"/>
                <a:ext cx="2281608"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lgn="ctr"/>
                <a:r>
                  <a:rPr lang="en-IN" sz="1400" b="0" i="0">
                    <a:solidFill>
                      <a:schemeClr val="bg1"/>
                    </a:solidFill>
                    <a:effectLst/>
                    <a:latin typeface="Montserrat" panose="00000500000000000000" pitchFamily="2" charset="0"/>
                  </a:rPr>
                  <a:t>NLP  ( </a:t>
                </a:r>
                <a:r>
                  <a:rPr lang="en-IN" sz="1400" b="0" i="0" err="1">
                    <a:solidFill>
                      <a:schemeClr val="bg1"/>
                    </a:solidFill>
                    <a:effectLst/>
                    <a:latin typeface="Montserrat" panose="00000500000000000000" pitchFamily="2" charset="0"/>
                  </a:rPr>
                  <a:t>Ollama</a:t>
                </a:r>
                <a:r>
                  <a:rPr lang="en-IN" sz="1400" b="0" i="0">
                    <a:solidFill>
                      <a:schemeClr val="bg1"/>
                    </a:solidFill>
                    <a:effectLst/>
                    <a:latin typeface="Montserrat" panose="00000500000000000000" pitchFamily="2" charset="0"/>
                  </a:rPr>
                  <a:t> )</a:t>
                </a:r>
                <a:endParaRPr lang="en-IN" sz="1400">
                  <a:solidFill>
                    <a:schemeClr val="bg1"/>
                  </a:solidFill>
                  <a:latin typeface="Montserrat" panose="00000500000000000000" pitchFamily="2" charset="0"/>
                </a:endParaRPr>
              </a:p>
            </p:txBody>
          </p:sp>
          <p:sp>
            <p:nvSpPr>
              <p:cNvPr id="11" name="Rectangle: Rounded Corners 10">
                <a:extLst>
                  <a:ext uri="{FF2B5EF4-FFF2-40B4-BE49-F238E27FC236}">
                    <a16:creationId xmlns:a16="http://schemas.microsoft.com/office/drawing/2014/main" id="{77672385-E2F1-F258-11E4-94B3A7A23F77}"/>
                  </a:ext>
                </a:extLst>
              </p:cNvPr>
              <p:cNvSpPr/>
              <p:nvPr/>
            </p:nvSpPr>
            <p:spPr>
              <a:xfrm>
                <a:off x="1374394" y="4939301"/>
                <a:ext cx="2281608"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lgn="ctr"/>
                <a:r>
                  <a:rPr lang="en-IN" sz="1400">
                    <a:solidFill>
                      <a:schemeClr val="bg1"/>
                    </a:solidFill>
                    <a:latin typeface="Montserrat" panose="00000500000000000000" pitchFamily="2" charset="0"/>
                  </a:rPr>
                  <a:t>Backend Interaction</a:t>
                </a:r>
              </a:p>
            </p:txBody>
          </p:sp>
        </p:grpSp>
        <p:sp>
          <p:nvSpPr>
            <p:cNvPr id="8" name="Rectangle: Rounded Corners 7">
              <a:extLst>
                <a:ext uri="{FF2B5EF4-FFF2-40B4-BE49-F238E27FC236}">
                  <a16:creationId xmlns:a16="http://schemas.microsoft.com/office/drawing/2014/main" id="{2B84C1D4-0766-F5A6-BA3A-9FD7285DEEB0}"/>
                </a:ext>
              </a:extLst>
            </p:cNvPr>
            <p:cNvSpPr/>
            <p:nvPr/>
          </p:nvSpPr>
          <p:spPr>
            <a:xfrm>
              <a:off x="2022093" y="5844208"/>
              <a:ext cx="2281609"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lgn="ctr"/>
              <a:r>
                <a:rPr lang="en-IN" sz="1400">
                  <a:solidFill>
                    <a:schemeClr val="bg1"/>
                  </a:solidFill>
                  <a:latin typeface="Montserrat" panose="00000500000000000000" pitchFamily="2" charset="0"/>
                </a:rPr>
                <a:t>Error Handling</a:t>
              </a:r>
            </a:p>
          </p:txBody>
        </p:sp>
      </p:grpSp>
      <p:cxnSp>
        <p:nvCxnSpPr>
          <p:cNvPr id="25" name="Straight Arrow Connector 24">
            <a:extLst>
              <a:ext uri="{FF2B5EF4-FFF2-40B4-BE49-F238E27FC236}">
                <a16:creationId xmlns:a16="http://schemas.microsoft.com/office/drawing/2014/main" id="{936D3BF3-117E-BCCB-8715-94F01861BB69}"/>
              </a:ext>
            </a:extLst>
          </p:cNvPr>
          <p:cNvCxnSpPr>
            <a:cxnSpLocks/>
          </p:cNvCxnSpPr>
          <p:nvPr/>
        </p:nvCxnSpPr>
        <p:spPr>
          <a:xfrm>
            <a:off x="6092170" y="2739143"/>
            <a:ext cx="0" cy="410646"/>
          </a:xfrm>
          <a:prstGeom prst="straightConnector1">
            <a:avLst/>
          </a:prstGeom>
          <a:ln w="381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7" name="Straight Arrow Connector 26">
            <a:extLst>
              <a:ext uri="{FF2B5EF4-FFF2-40B4-BE49-F238E27FC236}">
                <a16:creationId xmlns:a16="http://schemas.microsoft.com/office/drawing/2014/main" id="{D27690C2-672E-F07B-0E48-555841E16435}"/>
              </a:ext>
            </a:extLst>
          </p:cNvPr>
          <p:cNvCxnSpPr>
            <a:cxnSpLocks/>
          </p:cNvCxnSpPr>
          <p:nvPr/>
        </p:nvCxnSpPr>
        <p:spPr>
          <a:xfrm>
            <a:off x="6084530" y="4020376"/>
            <a:ext cx="0" cy="410646"/>
          </a:xfrm>
          <a:prstGeom prst="straightConnector1">
            <a:avLst/>
          </a:prstGeom>
          <a:ln w="381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8" name="Straight Arrow Connector 27">
            <a:extLst>
              <a:ext uri="{FF2B5EF4-FFF2-40B4-BE49-F238E27FC236}">
                <a16:creationId xmlns:a16="http://schemas.microsoft.com/office/drawing/2014/main" id="{FB12BB94-2D9C-3A0A-B7CC-32B09128E765}"/>
              </a:ext>
            </a:extLst>
          </p:cNvPr>
          <p:cNvCxnSpPr>
            <a:cxnSpLocks/>
          </p:cNvCxnSpPr>
          <p:nvPr/>
        </p:nvCxnSpPr>
        <p:spPr>
          <a:xfrm>
            <a:off x="6069270" y="5171749"/>
            <a:ext cx="0" cy="410646"/>
          </a:xfrm>
          <a:prstGeom prst="straightConnector1">
            <a:avLst/>
          </a:prstGeom>
          <a:ln w="3810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4532194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BD9893F9-806A-F15B-A6C9-ACF3885C9F1D}"/>
            </a:ext>
          </a:extLst>
        </p:cNvPr>
        <p:cNvGrpSpPr/>
        <p:nvPr/>
      </p:nvGrpSpPr>
      <p:grpSpPr>
        <a:xfrm>
          <a:off x="0" y="0"/>
          <a:ext cx="0" cy="0"/>
          <a:chOff x="0" y="0"/>
          <a:chExt cx="0" cy="0"/>
        </a:xfrm>
      </p:grpSpPr>
      <p:sp>
        <p:nvSpPr>
          <p:cNvPr id="2" name="Graphic 2">
            <a:extLst>
              <a:ext uri="{FF2B5EF4-FFF2-40B4-BE49-F238E27FC236}">
                <a16:creationId xmlns:a16="http://schemas.microsoft.com/office/drawing/2014/main" id="{7441D591-22BC-9ABB-83CA-D726D4CC038F}"/>
              </a:ext>
            </a:extLst>
          </p:cNvPr>
          <p:cNvSpPr/>
          <p:nvPr/>
        </p:nvSpPr>
        <p:spPr>
          <a:xfrm flipH="1" flipV="1">
            <a:off x="6104891" y="0"/>
            <a:ext cx="6087109" cy="3428076"/>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5400" cap="flat">
            <a:noFill/>
            <a:prstDash val="solid"/>
            <a:miter/>
          </a:ln>
        </p:spPr>
        <p:txBody>
          <a:bodyPr rtlCol="0" anchor="ctr"/>
          <a:lstStyle/>
          <a:p>
            <a:endParaRPr lang="en-IN"/>
          </a:p>
        </p:txBody>
      </p:sp>
      <p:sp>
        <p:nvSpPr>
          <p:cNvPr id="3" name="Graphic 2">
            <a:extLst>
              <a:ext uri="{FF2B5EF4-FFF2-40B4-BE49-F238E27FC236}">
                <a16:creationId xmlns:a16="http://schemas.microsoft.com/office/drawing/2014/main" id="{8F1E0E6A-1411-6A5E-3D4F-C9327324BC44}"/>
              </a:ext>
            </a:extLst>
          </p:cNvPr>
          <p:cNvSpPr/>
          <p:nvPr/>
        </p:nvSpPr>
        <p:spPr>
          <a:xfrm>
            <a:off x="1" y="5981700"/>
            <a:ext cx="2990850" cy="874452"/>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solidFill>
            <a:schemeClr val="bg1">
              <a:alpha val="6000"/>
            </a:schemeClr>
          </a:solidFill>
          <a:ln w="25400" cap="flat">
            <a:noFill/>
            <a:prstDash val="solid"/>
            <a:miter/>
          </a:ln>
        </p:spPr>
        <p:txBody>
          <a:bodyPr rtlCol="0" anchor="ctr"/>
          <a:lstStyle/>
          <a:p>
            <a:endParaRPr lang="en-IN"/>
          </a:p>
        </p:txBody>
      </p:sp>
      <p:sp>
        <p:nvSpPr>
          <p:cNvPr id="5" name="TextBox 4">
            <a:extLst>
              <a:ext uri="{FF2B5EF4-FFF2-40B4-BE49-F238E27FC236}">
                <a16:creationId xmlns:a16="http://schemas.microsoft.com/office/drawing/2014/main" id="{A07AEB6A-5604-D7C7-70E2-9DC84AD6D72C}"/>
              </a:ext>
            </a:extLst>
          </p:cNvPr>
          <p:cNvSpPr txBox="1"/>
          <p:nvPr/>
        </p:nvSpPr>
        <p:spPr>
          <a:xfrm>
            <a:off x="538885" y="1113971"/>
            <a:ext cx="5566006" cy="707886"/>
          </a:xfrm>
          <a:prstGeom prst="rect">
            <a:avLst/>
          </a:prstGeom>
          <a:noFill/>
        </p:spPr>
        <p:txBody>
          <a:bodyPr wrap="square">
            <a:spAutoFit/>
          </a:bodyPr>
          <a:lstStyle/>
          <a:p>
            <a:r>
              <a:rPr lang="en-IN" sz="4000" b="1" i="0">
                <a:solidFill>
                  <a:schemeClr val="bg1"/>
                </a:solidFill>
                <a:effectLst/>
                <a:latin typeface="Montserrat" panose="00000500000000000000" pitchFamily="2" charset="0"/>
              </a:rPr>
              <a:t>User Input</a:t>
            </a:r>
            <a:endParaRPr lang="en-IN" sz="4000" b="1">
              <a:solidFill>
                <a:schemeClr val="bg1"/>
              </a:solidFill>
              <a:latin typeface="Montserrat" panose="00000500000000000000" pitchFamily="2" charset="0"/>
            </a:endParaRPr>
          </a:p>
        </p:txBody>
      </p:sp>
      <p:sp>
        <p:nvSpPr>
          <p:cNvPr id="6" name="TextBox 5">
            <a:extLst>
              <a:ext uri="{FF2B5EF4-FFF2-40B4-BE49-F238E27FC236}">
                <a16:creationId xmlns:a16="http://schemas.microsoft.com/office/drawing/2014/main" id="{8425C0E3-0AB7-5B86-9FA4-13BBD450B166}"/>
              </a:ext>
            </a:extLst>
          </p:cNvPr>
          <p:cNvSpPr txBox="1"/>
          <p:nvPr/>
        </p:nvSpPr>
        <p:spPr>
          <a:xfrm>
            <a:off x="538885" y="1821650"/>
            <a:ext cx="5680306" cy="336944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b="0" i="0">
                <a:solidFill>
                  <a:schemeClr val="bg1"/>
                </a:solidFill>
                <a:effectLst/>
                <a:latin typeface="Montserrat" panose="00000500000000000000" pitchFamily="2" charset="0"/>
              </a:rPr>
              <a:t>Chatbot primary function is to interact with user .</a:t>
            </a:r>
          </a:p>
          <a:p>
            <a:pPr marL="285750" indent="-285750">
              <a:lnSpc>
                <a:spcPct val="150000"/>
              </a:lnSpc>
              <a:buFont typeface="Arial" panose="020B0604020202020204" pitchFamily="34" charset="0"/>
              <a:buChar char="•"/>
            </a:pPr>
            <a:r>
              <a:rPr lang="en-US">
                <a:solidFill>
                  <a:schemeClr val="bg1"/>
                </a:solidFill>
                <a:latin typeface="Montserrat" panose="00000500000000000000" pitchFamily="2" charset="0"/>
              </a:rPr>
              <a:t>So , user might ask question with chatbot like :</a:t>
            </a:r>
          </a:p>
          <a:p>
            <a:pPr marL="285750" indent="-285750">
              <a:lnSpc>
                <a:spcPct val="150000"/>
              </a:lnSpc>
              <a:buFont typeface="Arial" panose="020B0604020202020204" pitchFamily="34" charset="0"/>
              <a:buChar char="•"/>
            </a:pPr>
            <a:r>
              <a:rPr lang="en-US" b="0" i="0">
                <a:solidFill>
                  <a:schemeClr val="bg1"/>
                </a:solidFill>
                <a:effectLst/>
                <a:latin typeface="Montserrat" panose="00000500000000000000" pitchFamily="2" charset="0"/>
              </a:rPr>
              <a:t>        “Book tickets for</a:t>
            </a:r>
            <a:r>
              <a:rPr lang="en-US">
                <a:solidFill>
                  <a:schemeClr val="bg1"/>
                </a:solidFill>
                <a:latin typeface="Montserrat" panose="00000500000000000000" pitchFamily="2" charset="0"/>
              </a:rPr>
              <a:t> Gandhi Museum on 20 October at 7 pm.</a:t>
            </a:r>
          </a:p>
          <a:p>
            <a:pPr marL="285750" indent="-285750">
              <a:lnSpc>
                <a:spcPct val="150000"/>
              </a:lnSpc>
              <a:buFont typeface="Arial" panose="020B0604020202020204" pitchFamily="34" charset="0"/>
              <a:buChar char="•"/>
            </a:pPr>
            <a:r>
              <a:rPr lang="en-US" b="0" i="0">
                <a:solidFill>
                  <a:schemeClr val="bg1"/>
                </a:solidFill>
                <a:effectLst/>
                <a:latin typeface="Montserrat" panose="00000500000000000000" pitchFamily="2" charset="0"/>
              </a:rPr>
              <a:t>        “What are timings for Gandhi Museum ?”</a:t>
            </a:r>
            <a:br>
              <a:rPr lang="en-US" b="0" i="0">
                <a:solidFill>
                  <a:schemeClr val="bg1"/>
                </a:solidFill>
                <a:effectLst/>
                <a:latin typeface="Montserrat" panose="00000500000000000000" pitchFamily="2" charset="0"/>
              </a:rPr>
            </a:br>
            <a:endParaRPr lang="en-IN">
              <a:solidFill>
                <a:schemeClr val="bg1"/>
              </a:solidFill>
              <a:latin typeface="Montserrat" panose="00000500000000000000" pitchFamily="2" charset="0"/>
            </a:endParaRPr>
          </a:p>
        </p:txBody>
      </p:sp>
      <p:pic>
        <p:nvPicPr>
          <p:cNvPr id="4104" name="Picture 8" descr="Hire Chatbot Developers | Hire Remote Chatbot Developers In India  -Prismetric">
            <a:extLst>
              <a:ext uri="{FF2B5EF4-FFF2-40B4-BE49-F238E27FC236}">
                <a16:creationId xmlns:a16="http://schemas.microsoft.com/office/drawing/2014/main" id="{9ED6A8C3-6D1E-5FEB-4E37-3018E23EC39E}"/>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96000" y="-119380"/>
            <a:ext cx="6667500" cy="666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37730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1A3E1FED-66F8-331B-6EC2-3153C077AE69}"/>
            </a:ext>
          </a:extLst>
        </p:cNvPr>
        <p:cNvGrpSpPr/>
        <p:nvPr/>
      </p:nvGrpSpPr>
      <p:grpSpPr>
        <a:xfrm>
          <a:off x="0" y="0"/>
          <a:ext cx="0" cy="0"/>
          <a:chOff x="0" y="0"/>
          <a:chExt cx="0" cy="0"/>
        </a:xfrm>
      </p:grpSpPr>
      <p:sp>
        <p:nvSpPr>
          <p:cNvPr id="3" name="Graphic 2">
            <a:extLst>
              <a:ext uri="{FF2B5EF4-FFF2-40B4-BE49-F238E27FC236}">
                <a16:creationId xmlns:a16="http://schemas.microsoft.com/office/drawing/2014/main" id="{B9BBB376-449E-BCBF-7F8D-2A9FA934CF10}"/>
              </a:ext>
            </a:extLst>
          </p:cNvPr>
          <p:cNvSpPr/>
          <p:nvPr/>
        </p:nvSpPr>
        <p:spPr>
          <a:xfrm flipH="1">
            <a:off x="9196918" y="5981700"/>
            <a:ext cx="2990850" cy="874452"/>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solidFill>
            <a:schemeClr val="bg1">
              <a:alpha val="6000"/>
            </a:schemeClr>
          </a:solidFill>
          <a:ln w="25400" cap="flat">
            <a:noFill/>
            <a:prstDash val="solid"/>
            <a:miter/>
          </a:ln>
        </p:spPr>
        <p:txBody>
          <a:bodyPr rtlCol="0" anchor="ctr"/>
          <a:lstStyle/>
          <a:p>
            <a:endParaRPr lang="en-IN"/>
          </a:p>
        </p:txBody>
      </p:sp>
      <p:sp>
        <p:nvSpPr>
          <p:cNvPr id="5" name="TextBox 4">
            <a:extLst>
              <a:ext uri="{FF2B5EF4-FFF2-40B4-BE49-F238E27FC236}">
                <a16:creationId xmlns:a16="http://schemas.microsoft.com/office/drawing/2014/main" id="{6C9C3966-B0D6-0AB4-FD89-6F640DD1A793}"/>
              </a:ext>
            </a:extLst>
          </p:cNvPr>
          <p:cNvSpPr txBox="1"/>
          <p:nvPr/>
        </p:nvSpPr>
        <p:spPr>
          <a:xfrm flipH="1">
            <a:off x="6616070" y="1318918"/>
            <a:ext cx="5566006" cy="707886"/>
          </a:xfrm>
          <a:prstGeom prst="rect">
            <a:avLst/>
          </a:prstGeom>
          <a:noFill/>
        </p:spPr>
        <p:txBody>
          <a:bodyPr wrap="square">
            <a:spAutoFit/>
          </a:bodyPr>
          <a:lstStyle/>
          <a:p>
            <a:r>
              <a:rPr lang="en-IN" sz="4000" b="1">
                <a:solidFill>
                  <a:schemeClr val="bg1"/>
                </a:solidFill>
                <a:latin typeface="Montserrat" panose="00000500000000000000" pitchFamily="2" charset="0"/>
              </a:rPr>
              <a:t>NLP </a:t>
            </a:r>
          </a:p>
        </p:txBody>
      </p:sp>
      <p:sp>
        <p:nvSpPr>
          <p:cNvPr id="6" name="TextBox 5">
            <a:extLst>
              <a:ext uri="{FF2B5EF4-FFF2-40B4-BE49-F238E27FC236}">
                <a16:creationId xmlns:a16="http://schemas.microsoft.com/office/drawing/2014/main" id="{222FEA08-87E0-F32F-95E3-83E4A343671A}"/>
              </a:ext>
            </a:extLst>
          </p:cNvPr>
          <p:cNvSpPr txBox="1"/>
          <p:nvPr/>
        </p:nvSpPr>
        <p:spPr>
          <a:xfrm flipH="1">
            <a:off x="6352663" y="2028613"/>
            <a:ext cx="5680306" cy="378494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IN">
                <a:solidFill>
                  <a:schemeClr val="bg1"/>
                </a:solidFill>
                <a:latin typeface="Montserrat" panose="00000500000000000000" pitchFamily="2" charset="0"/>
              </a:rPr>
              <a:t>NLP (Natural Language Processing) is an that uses ML to enable computers to understand and manipulate human language.</a:t>
            </a:r>
          </a:p>
          <a:p>
            <a:pPr marL="285750" indent="-285750">
              <a:lnSpc>
                <a:spcPct val="150000"/>
              </a:lnSpc>
              <a:buFont typeface="Arial" panose="020B0604020202020204" pitchFamily="34" charset="0"/>
              <a:buChar char="•"/>
            </a:pPr>
            <a:r>
              <a:rPr lang="en-IN">
                <a:solidFill>
                  <a:schemeClr val="bg1"/>
                </a:solidFill>
                <a:latin typeface="Montserrat" panose="00000500000000000000" pitchFamily="2" charset="0"/>
              </a:rPr>
              <a:t>One advantage of using </a:t>
            </a:r>
            <a:r>
              <a:rPr lang="en-IN" err="1">
                <a:solidFill>
                  <a:schemeClr val="bg1"/>
                </a:solidFill>
                <a:latin typeface="Montserrat" panose="00000500000000000000" pitchFamily="2" charset="0"/>
              </a:rPr>
              <a:t>Ollama</a:t>
            </a:r>
            <a:r>
              <a:rPr lang="en-IN">
                <a:solidFill>
                  <a:schemeClr val="bg1"/>
                </a:solidFill>
                <a:latin typeface="Montserrat" panose="00000500000000000000" pitchFamily="2" charset="0"/>
              </a:rPr>
              <a:t> , an Open source AI Tool , is that it has inbuilt NLP Capabilities.</a:t>
            </a:r>
          </a:p>
          <a:p>
            <a:pPr marL="285750" indent="-285750">
              <a:lnSpc>
                <a:spcPct val="150000"/>
              </a:lnSpc>
              <a:buFont typeface="Arial" panose="020B0604020202020204" pitchFamily="34" charset="0"/>
              <a:buChar char="•"/>
            </a:pPr>
            <a:r>
              <a:rPr lang="en-IN">
                <a:solidFill>
                  <a:schemeClr val="bg1"/>
                </a:solidFill>
                <a:latin typeface="Montserrat" panose="00000500000000000000" pitchFamily="2" charset="0"/>
              </a:rPr>
              <a:t>NLP understands User Input , and extracts Intent and Entity</a:t>
            </a:r>
          </a:p>
        </p:txBody>
      </p:sp>
      <p:grpSp>
        <p:nvGrpSpPr>
          <p:cNvPr id="4" name="Group 3">
            <a:extLst>
              <a:ext uri="{FF2B5EF4-FFF2-40B4-BE49-F238E27FC236}">
                <a16:creationId xmlns:a16="http://schemas.microsoft.com/office/drawing/2014/main" id="{E25F2141-5EC6-83EA-3B63-F359A2BEBCC3}"/>
              </a:ext>
            </a:extLst>
          </p:cNvPr>
          <p:cNvGrpSpPr/>
          <p:nvPr/>
        </p:nvGrpSpPr>
        <p:grpSpPr>
          <a:xfrm>
            <a:off x="-1" y="-892"/>
            <a:ext cx="6667500" cy="6667500"/>
            <a:chOff x="6096000" y="-47929"/>
            <a:chExt cx="6667500" cy="6667500"/>
          </a:xfrm>
        </p:grpSpPr>
        <p:sp>
          <p:nvSpPr>
            <p:cNvPr id="2" name="Graphic 2">
              <a:extLst>
                <a:ext uri="{FF2B5EF4-FFF2-40B4-BE49-F238E27FC236}">
                  <a16:creationId xmlns:a16="http://schemas.microsoft.com/office/drawing/2014/main" id="{BC13AD7E-468D-7408-B313-3CD611CB5170}"/>
                </a:ext>
              </a:extLst>
            </p:cNvPr>
            <p:cNvSpPr/>
            <p:nvPr/>
          </p:nvSpPr>
          <p:spPr>
            <a:xfrm flipV="1">
              <a:off x="6104891" y="0"/>
              <a:ext cx="6087109" cy="3428076"/>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5400" cap="flat">
              <a:noFill/>
              <a:prstDash val="solid"/>
              <a:miter/>
            </a:ln>
          </p:spPr>
          <p:txBody>
            <a:bodyPr rtlCol="0" anchor="ctr"/>
            <a:lstStyle/>
            <a:p>
              <a:endParaRPr lang="en-IN"/>
            </a:p>
          </p:txBody>
        </p:sp>
        <p:pic>
          <p:nvPicPr>
            <p:cNvPr id="4104" name="Picture 8" descr="Hire Chatbot Developers | Hire Remote Chatbot Developers In India  -Prismetric">
              <a:extLst>
                <a:ext uri="{FF2B5EF4-FFF2-40B4-BE49-F238E27FC236}">
                  <a16:creationId xmlns:a16="http://schemas.microsoft.com/office/drawing/2014/main" id="{B0337A38-972A-7A53-5F6E-623972238987}"/>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96000" y="-47929"/>
              <a:ext cx="6667500" cy="66675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2637546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6E625AC0-B050-97C9-1376-F2EC83A082D2}"/>
            </a:ext>
          </a:extLst>
        </p:cNvPr>
        <p:cNvGrpSpPr/>
        <p:nvPr/>
      </p:nvGrpSpPr>
      <p:grpSpPr>
        <a:xfrm>
          <a:off x="0" y="0"/>
          <a:ext cx="0" cy="0"/>
          <a:chOff x="0" y="0"/>
          <a:chExt cx="0" cy="0"/>
        </a:xfrm>
      </p:grpSpPr>
      <p:sp>
        <p:nvSpPr>
          <p:cNvPr id="2" name="Graphic 2">
            <a:extLst>
              <a:ext uri="{FF2B5EF4-FFF2-40B4-BE49-F238E27FC236}">
                <a16:creationId xmlns:a16="http://schemas.microsoft.com/office/drawing/2014/main" id="{8CE27332-13AC-9080-8867-B4925065F013}"/>
              </a:ext>
            </a:extLst>
          </p:cNvPr>
          <p:cNvSpPr/>
          <p:nvPr/>
        </p:nvSpPr>
        <p:spPr>
          <a:xfrm flipH="1" flipV="1">
            <a:off x="6104891" y="0"/>
            <a:ext cx="6087109" cy="3428076"/>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5400" cap="flat">
            <a:noFill/>
            <a:prstDash val="solid"/>
            <a:miter/>
          </a:ln>
        </p:spPr>
        <p:txBody>
          <a:bodyPr rtlCol="0" anchor="ctr"/>
          <a:lstStyle/>
          <a:p>
            <a:endParaRPr lang="en-IN"/>
          </a:p>
        </p:txBody>
      </p:sp>
      <p:sp>
        <p:nvSpPr>
          <p:cNvPr id="3" name="Graphic 2">
            <a:extLst>
              <a:ext uri="{FF2B5EF4-FFF2-40B4-BE49-F238E27FC236}">
                <a16:creationId xmlns:a16="http://schemas.microsoft.com/office/drawing/2014/main" id="{DC28A0F6-3D6C-F1B5-A0FE-E803CD3962B8}"/>
              </a:ext>
            </a:extLst>
          </p:cNvPr>
          <p:cNvSpPr/>
          <p:nvPr/>
        </p:nvSpPr>
        <p:spPr>
          <a:xfrm>
            <a:off x="1" y="5981700"/>
            <a:ext cx="2990850" cy="874452"/>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solidFill>
            <a:schemeClr val="bg1">
              <a:alpha val="6000"/>
            </a:schemeClr>
          </a:solidFill>
          <a:ln w="25400" cap="flat">
            <a:noFill/>
            <a:prstDash val="solid"/>
            <a:miter/>
          </a:ln>
        </p:spPr>
        <p:txBody>
          <a:bodyPr rtlCol="0" anchor="ctr"/>
          <a:lstStyle/>
          <a:p>
            <a:endParaRPr lang="en-IN"/>
          </a:p>
        </p:txBody>
      </p:sp>
      <p:sp>
        <p:nvSpPr>
          <p:cNvPr id="5" name="TextBox 4">
            <a:extLst>
              <a:ext uri="{FF2B5EF4-FFF2-40B4-BE49-F238E27FC236}">
                <a16:creationId xmlns:a16="http://schemas.microsoft.com/office/drawing/2014/main" id="{3B2012BC-F4C4-6EFD-0DF4-463F4D668FD7}"/>
              </a:ext>
            </a:extLst>
          </p:cNvPr>
          <p:cNvSpPr txBox="1"/>
          <p:nvPr/>
        </p:nvSpPr>
        <p:spPr>
          <a:xfrm>
            <a:off x="538885" y="1005114"/>
            <a:ext cx="5566006" cy="707886"/>
          </a:xfrm>
          <a:prstGeom prst="rect">
            <a:avLst/>
          </a:prstGeom>
          <a:noFill/>
        </p:spPr>
        <p:txBody>
          <a:bodyPr wrap="square">
            <a:spAutoFit/>
          </a:bodyPr>
          <a:lstStyle/>
          <a:p>
            <a:r>
              <a:rPr lang="en-IN" sz="4000" b="1">
                <a:solidFill>
                  <a:schemeClr val="bg1"/>
                </a:solidFill>
                <a:latin typeface="Montserrat" panose="00000500000000000000" pitchFamily="2" charset="0"/>
              </a:rPr>
              <a:t>Intent and Entity </a:t>
            </a:r>
          </a:p>
        </p:txBody>
      </p:sp>
      <p:sp>
        <p:nvSpPr>
          <p:cNvPr id="6" name="TextBox 5">
            <a:extLst>
              <a:ext uri="{FF2B5EF4-FFF2-40B4-BE49-F238E27FC236}">
                <a16:creationId xmlns:a16="http://schemas.microsoft.com/office/drawing/2014/main" id="{32F7F684-4F84-5BCE-944C-A6E5D03568FC}"/>
              </a:ext>
            </a:extLst>
          </p:cNvPr>
          <p:cNvSpPr txBox="1"/>
          <p:nvPr/>
        </p:nvSpPr>
        <p:spPr>
          <a:xfrm>
            <a:off x="538885" y="1821650"/>
            <a:ext cx="5680306" cy="378494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IN">
                <a:solidFill>
                  <a:schemeClr val="bg1"/>
                </a:solidFill>
                <a:latin typeface="Montserrat" panose="00000500000000000000" pitchFamily="2" charset="0"/>
              </a:rPr>
              <a:t>Intent Extraction – NLP understands User Input and extract the actions </a:t>
            </a:r>
            <a:br>
              <a:rPr lang="en-IN">
                <a:solidFill>
                  <a:schemeClr val="bg1"/>
                </a:solidFill>
                <a:latin typeface="Montserrat" panose="00000500000000000000" pitchFamily="2" charset="0"/>
              </a:rPr>
            </a:br>
            <a:r>
              <a:rPr lang="en-IN">
                <a:solidFill>
                  <a:schemeClr val="bg1"/>
                </a:solidFill>
                <a:latin typeface="Montserrat" panose="00000500000000000000" pitchFamily="2" charset="0"/>
              </a:rPr>
              <a:t>Example : - Book Tickets</a:t>
            </a:r>
            <a:br>
              <a:rPr lang="en-IN">
                <a:solidFill>
                  <a:schemeClr val="bg1"/>
                </a:solidFill>
                <a:latin typeface="Montserrat" panose="00000500000000000000" pitchFamily="2" charset="0"/>
              </a:rPr>
            </a:br>
            <a:r>
              <a:rPr lang="en-IN">
                <a:solidFill>
                  <a:schemeClr val="bg1"/>
                </a:solidFill>
                <a:latin typeface="Montserrat" panose="00000500000000000000" pitchFamily="2" charset="0"/>
              </a:rPr>
              <a:t>                      Give Museum Details</a:t>
            </a:r>
          </a:p>
          <a:p>
            <a:pPr marL="285750" indent="-285750">
              <a:lnSpc>
                <a:spcPct val="150000"/>
              </a:lnSpc>
              <a:buFont typeface="Arial" panose="020B0604020202020204" pitchFamily="34" charset="0"/>
              <a:buChar char="•"/>
            </a:pPr>
            <a:r>
              <a:rPr lang="en-IN">
                <a:solidFill>
                  <a:schemeClr val="bg1"/>
                </a:solidFill>
                <a:latin typeface="Montserrat" panose="00000500000000000000" pitchFamily="2" charset="0"/>
              </a:rPr>
              <a:t>Entity Extraction – NLP understand User Input and extracts entity and also its details</a:t>
            </a:r>
            <a:br>
              <a:rPr lang="en-IN">
                <a:solidFill>
                  <a:schemeClr val="bg1"/>
                </a:solidFill>
                <a:latin typeface="Montserrat" panose="00000500000000000000" pitchFamily="2" charset="0"/>
              </a:rPr>
            </a:br>
            <a:r>
              <a:rPr lang="en-IN">
                <a:solidFill>
                  <a:schemeClr val="bg1"/>
                </a:solidFill>
                <a:latin typeface="Montserrat" panose="00000500000000000000" pitchFamily="2" charset="0"/>
              </a:rPr>
              <a:t>Example :-  Tickets(Quantity)</a:t>
            </a:r>
          </a:p>
          <a:p>
            <a:pPr>
              <a:lnSpc>
                <a:spcPct val="150000"/>
              </a:lnSpc>
            </a:pPr>
            <a:r>
              <a:rPr lang="en-IN">
                <a:solidFill>
                  <a:schemeClr val="bg1"/>
                </a:solidFill>
                <a:latin typeface="Montserrat" panose="00000500000000000000" pitchFamily="2" charset="0"/>
              </a:rPr>
              <a:t>                           Date</a:t>
            </a:r>
          </a:p>
          <a:p>
            <a:pPr>
              <a:lnSpc>
                <a:spcPct val="150000"/>
              </a:lnSpc>
            </a:pPr>
            <a:r>
              <a:rPr lang="en-IN">
                <a:solidFill>
                  <a:schemeClr val="bg1"/>
                </a:solidFill>
                <a:latin typeface="Montserrat" panose="00000500000000000000" pitchFamily="2" charset="0"/>
              </a:rPr>
              <a:t>                           Museum Name</a:t>
            </a:r>
          </a:p>
        </p:txBody>
      </p:sp>
      <p:pic>
        <p:nvPicPr>
          <p:cNvPr id="4104" name="Picture 8" descr="Hire Chatbot Developers | Hire Remote Chatbot Developers In India  -Prismetric">
            <a:extLst>
              <a:ext uri="{FF2B5EF4-FFF2-40B4-BE49-F238E27FC236}">
                <a16:creationId xmlns:a16="http://schemas.microsoft.com/office/drawing/2014/main" id="{734BC833-DD07-A71C-50F9-D08DAC970FA5}"/>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96000" y="-47929"/>
            <a:ext cx="6667500" cy="666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00658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1A3E1FED-66F8-331B-6EC2-3153C077AE69}"/>
            </a:ext>
          </a:extLst>
        </p:cNvPr>
        <p:cNvGrpSpPr/>
        <p:nvPr/>
      </p:nvGrpSpPr>
      <p:grpSpPr>
        <a:xfrm>
          <a:off x="0" y="0"/>
          <a:ext cx="0" cy="0"/>
          <a:chOff x="0" y="0"/>
          <a:chExt cx="0" cy="0"/>
        </a:xfrm>
      </p:grpSpPr>
      <p:sp>
        <p:nvSpPr>
          <p:cNvPr id="3" name="Graphic 2">
            <a:extLst>
              <a:ext uri="{FF2B5EF4-FFF2-40B4-BE49-F238E27FC236}">
                <a16:creationId xmlns:a16="http://schemas.microsoft.com/office/drawing/2014/main" id="{B9BBB376-449E-BCBF-7F8D-2A9FA934CF10}"/>
              </a:ext>
            </a:extLst>
          </p:cNvPr>
          <p:cNvSpPr/>
          <p:nvPr/>
        </p:nvSpPr>
        <p:spPr>
          <a:xfrm flipH="1">
            <a:off x="9196918" y="5981700"/>
            <a:ext cx="2990850" cy="874452"/>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solidFill>
            <a:schemeClr val="bg1">
              <a:alpha val="6000"/>
            </a:schemeClr>
          </a:solidFill>
          <a:ln w="25400" cap="flat">
            <a:noFill/>
            <a:prstDash val="solid"/>
            <a:miter/>
          </a:ln>
        </p:spPr>
        <p:txBody>
          <a:bodyPr rtlCol="0" anchor="ctr"/>
          <a:lstStyle/>
          <a:p>
            <a:endParaRPr lang="en-IN"/>
          </a:p>
        </p:txBody>
      </p:sp>
      <p:sp>
        <p:nvSpPr>
          <p:cNvPr id="5" name="TextBox 4">
            <a:extLst>
              <a:ext uri="{FF2B5EF4-FFF2-40B4-BE49-F238E27FC236}">
                <a16:creationId xmlns:a16="http://schemas.microsoft.com/office/drawing/2014/main" id="{6C9C3966-B0D6-0AB4-FD89-6F640DD1A793}"/>
              </a:ext>
            </a:extLst>
          </p:cNvPr>
          <p:cNvSpPr txBox="1"/>
          <p:nvPr/>
        </p:nvSpPr>
        <p:spPr>
          <a:xfrm flipH="1">
            <a:off x="6616070" y="754474"/>
            <a:ext cx="5566006" cy="1938992"/>
          </a:xfrm>
          <a:prstGeom prst="rect">
            <a:avLst/>
          </a:prstGeom>
          <a:noFill/>
        </p:spPr>
        <p:txBody>
          <a:bodyPr wrap="square" lIns="91440" tIns="45720" rIns="91440" bIns="45720" anchor="t">
            <a:spAutoFit/>
          </a:bodyPr>
          <a:lstStyle/>
          <a:p>
            <a:r>
              <a:rPr lang="en-IN" sz="4000" b="1">
                <a:solidFill>
                  <a:schemeClr val="bg1"/>
                </a:solidFill>
                <a:latin typeface="Montserrat" panose="00000500000000000000" pitchFamily="2" charset="0"/>
              </a:rPr>
              <a:t>Backend Interaction</a:t>
            </a:r>
            <a:endParaRPr lang="en-IN" sz="4000">
              <a:solidFill>
                <a:srgbClr val="000000"/>
              </a:solidFill>
              <a:latin typeface="Montserrat" panose="00000500000000000000" pitchFamily="2" charset="0"/>
            </a:endParaRPr>
          </a:p>
          <a:p>
            <a:endParaRPr lang="en-IN" sz="4000" b="1">
              <a:solidFill>
                <a:schemeClr val="bg1"/>
              </a:solidFill>
              <a:latin typeface="Montserrat" panose="00000500000000000000" pitchFamily="2" charset="0"/>
            </a:endParaRPr>
          </a:p>
        </p:txBody>
      </p:sp>
      <p:sp>
        <p:nvSpPr>
          <p:cNvPr id="6" name="TextBox 5">
            <a:extLst>
              <a:ext uri="{FF2B5EF4-FFF2-40B4-BE49-F238E27FC236}">
                <a16:creationId xmlns:a16="http://schemas.microsoft.com/office/drawing/2014/main" id="{222FEA08-87E0-F32F-95E3-83E4A343671A}"/>
              </a:ext>
            </a:extLst>
          </p:cNvPr>
          <p:cNvSpPr txBox="1"/>
          <p:nvPr/>
        </p:nvSpPr>
        <p:spPr>
          <a:xfrm flipH="1">
            <a:off x="6352663" y="2028613"/>
            <a:ext cx="5680306" cy="4801314"/>
          </a:xfrm>
          <a:prstGeom prst="rect">
            <a:avLst/>
          </a:prstGeom>
          <a:noFill/>
        </p:spPr>
        <p:txBody>
          <a:bodyPr wrap="square" lIns="91440" tIns="45720" rIns="91440" bIns="45720" anchor="t">
            <a:spAutoFit/>
          </a:bodyPr>
          <a:lstStyle/>
          <a:p>
            <a:pPr marL="285750" indent="-285750">
              <a:buFont typeface="Arial,Sans-Serif" panose="020B0604020202020204" pitchFamily="34" charset="0"/>
              <a:buChar char="•"/>
            </a:pPr>
            <a:r>
              <a:rPr lang="en-IN">
                <a:solidFill>
                  <a:schemeClr val="bg1"/>
                </a:solidFill>
                <a:latin typeface="Montserrat"/>
              </a:rPr>
              <a:t>Once NLP understands the query , it interacts with the database .</a:t>
            </a:r>
            <a:endParaRPr lang="en-US">
              <a:solidFill>
                <a:schemeClr val="bg1"/>
              </a:solidFill>
              <a:latin typeface="Montserrat"/>
            </a:endParaRPr>
          </a:p>
          <a:p>
            <a:pPr marL="285750" indent="-285750">
              <a:buFont typeface="Arial,Sans-Serif" panose="020B0604020202020204" pitchFamily="34" charset="0"/>
              <a:buChar char="•"/>
            </a:pPr>
            <a:r>
              <a:rPr lang="en-IN">
                <a:solidFill>
                  <a:schemeClr val="bg1"/>
                </a:solidFill>
                <a:latin typeface="Montserrat"/>
              </a:rPr>
              <a:t>So , in our project we will use SQL Connection</a:t>
            </a:r>
            <a:endParaRPr lang="en-US">
              <a:solidFill>
                <a:schemeClr val="bg1"/>
              </a:solidFill>
              <a:latin typeface="Montserrat"/>
            </a:endParaRPr>
          </a:p>
          <a:p>
            <a:pPr marL="285750" indent="-285750">
              <a:buFont typeface="Arial,Sans-Serif" panose="020B0604020202020204" pitchFamily="34" charset="0"/>
              <a:buChar char="•"/>
            </a:pPr>
            <a:endParaRPr lang="en-IN">
              <a:solidFill>
                <a:srgbClr val="000000"/>
              </a:solidFill>
              <a:latin typeface="Montserrat"/>
            </a:endParaRPr>
          </a:p>
          <a:p>
            <a:pPr marL="285750" indent="-285750">
              <a:buFont typeface="Arial,Sans-Serif" panose="020B0604020202020204" pitchFamily="34" charset="0"/>
              <a:buChar char="•"/>
            </a:pPr>
            <a:r>
              <a:rPr lang="en-IN">
                <a:solidFill>
                  <a:schemeClr val="bg1"/>
                </a:solidFill>
                <a:latin typeface="Montserrat"/>
              </a:rPr>
              <a:t>So , database have entities ,</a:t>
            </a:r>
            <a:br>
              <a:rPr lang="en-IN">
                <a:latin typeface="Montserrat"/>
              </a:rPr>
            </a:br>
            <a:r>
              <a:rPr lang="en-IN">
                <a:solidFill>
                  <a:schemeClr val="bg1"/>
                </a:solidFill>
                <a:latin typeface="Montserrat"/>
              </a:rPr>
              <a:t>Museum (ID , Name , Address , Time , </a:t>
            </a:r>
            <a:r>
              <a:rPr lang="en-IN" err="1">
                <a:solidFill>
                  <a:schemeClr val="bg1"/>
                </a:solidFill>
                <a:latin typeface="Montserrat"/>
              </a:rPr>
              <a:t>max_tickets</a:t>
            </a:r>
            <a:r>
              <a:rPr lang="en-IN">
                <a:solidFill>
                  <a:schemeClr val="bg1"/>
                </a:solidFill>
                <a:latin typeface="Montserrat"/>
              </a:rPr>
              <a:t>)</a:t>
            </a:r>
            <a:endParaRPr lang="en-US">
              <a:solidFill>
                <a:schemeClr val="bg1"/>
              </a:solidFill>
              <a:latin typeface="Montserrat" panose="00000500000000000000" pitchFamily="2" charset="0"/>
            </a:endParaRPr>
          </a:p>
          <a:p>
            <a:pPr marL="285750" indent="-285750">
              <a:buFont typeface="Arial" panose="020B0604020202020204" pitchFamily="34" charset="0"/>
              <a:buChar char="•"/>
            </a:pPr>
            <a:endParaRPr lang="en-IN">
              <a:solidFill>
                <a:schemeClr val="bg1"/>
              </a:solidFill>
              <a:latin typeface="Montserrat"/>
            </a:endParaRPr>
          </a:p>
          <a:p>
            <a:pPr marL="285750" indent="-285750">
              <a:buFont typeface="Arial" panose="020B0604020202020204" pitchFamily="34" charset="0"/>
              <a:buChar char="•"/>
            </a:pPr>
            <a:r>
              <a:rPr lang="en-IN">
                <a:solidFill>
                  <a:schemeClr val="bg1"/>
                </a:solidFill>
                <a:latin typeface="Montserrat"/>
              </a:rPr>
              <a:t>Ticket(Id , time , date)</a:t>
            </a:r>
            <a:br>
              <a:rPr lang="en-IN">
                <a:latin typeface="Montserrat"/>
              </a:rPr>
            </a:br>
            <a:r>
              <a:rPr lang="en-IN">
                <a:solidFill>
                  <a:schemeClr val="bg1"/>
                </a:solidFill>
                <a:latin typeface="Montserrat"/>
              </a:rPr>
              <a:t>User(id , name , age , contact , contact , mail)</a:t>
            </a:r>
            <a:endParaRPr lang="en-US">
              <a:solidFill>
                <a:schemeClr val="bg1"/>
              </a:solidFill>
              <a:latin typeface="Montserrat"/>
            </a:endParaRPr>
          </a:p>
          <a:p>
            <a:pPr marL="285750" indent="-285750">
              <a:buFont typeface="Arial" panose="020B0604020202020204" pitchFamily="34" charset="0"/>
              <a:buChar char="•"/>
            </a:pPr>
            <a:endParaRPr lang="en-IN">
              <a:solidFill>
                <a:schemeClr val="bg1"/>
              </a:solidFill>
              <a:latin typeface="Montserrat"/>
            </a:endParaRPr>
          </a:p>
          <a:p>
            <a:pPr marL="285750" indent="-285750">
              <a:buFont typeface="Arial" panose="020B0604020202020204" pitchFamily="34" charset="0"/>
              <a:buChar char="•"/>
            </a:pPr>
            <a:r>
              <a:rPr lang="en-IN">
                <a:solidFill>
                  <a:schemeClr val="bg1"/>
                </a:solidFill>
                <a:latin typeface="Montserrat"/>
              </a:rPr>
              <a:t>Payment(</a:t>
            </a:r>
            <a:r>
              <a:rPr lang="en-IN" err="1">
                <a:solidFill>
                  <a:schemeClr val="bg1"/>
                </a:solidFill>
                <a:latin typeface="Montserrat"/>
              </a:rPr>
              <a:t>transaction_id</a:t>
            </a:r>
            <a:r>
              <a:rPr lang="en-IN">
                <a:solidFill>
                  <a:schemeClr val="bg1"/>
                </a:solidFill>
                <a:latin typeface="Montserrat"/>
              </a:rPr>
              <a:t> , amount)</a:t>
            </a:r>
            <a:endParaRPr lang="en-US">
              <a:solidFill>
                <a:schemeClr val="bg1"/>
              </a:solidFill>
              <a:latin typeface="Montserrat"/>
            </a:endParaRPr>
          </a:p>
          <a:p>
            <a:endParaRPr lang="en-IN">
              <a:solidFill>
                <a:schemeClr val="bg1"/>
              </a:solidFill>
              <a:latin typeface="Montserrat"/>
            </a:endParaRPr>
          </a:p>
          <a:p>
            <a:pPr marL="285750" indent="-285750">
              <a:buFont typeface="Arial,Sans-Serif" panose="020B0604020202020204" pitchFamily="34" charset="0"/>
              <a:buChar char="•"/>
            </a:pPr>
            <a:r>
              <a:rPr lang="en-IN">
                <a:solidFill>
                  <a:schemeClr val="bg1"/>
                </a:solidFill>
                <a:latin typeface="Montserrat"/>
              </a:rPr>
              <a:t>It checks , if (</a:t>
            </a:r>
            <a:r>
              <a:rPr lang="en-IN" err="1">
                <a:solidFill>
                  <a:schemeClr val="bg1"/>
                </a:solidFill>
                <a:latin typeface="Montserrat"/>
              </a:rPr>
              <a:t>max_tickets</a:t>
            </a:r>
            <a:r>
              <a:rPr lang="en-IN">
                <a:solidFill>
                  <a:schemeClr val="bg1"/>
                </a:solidFill>
                <a:latin typeface="Montserrat"/>
              </a:rPr>
              <a:t>-count(tickets))&gt;tickets requested , </a:t>
            </a:r>
            <a:endParaRPr lang="en-US">
              <a:solidFill>
                <a:schemeClr val="bg1"/>
              </a:solidFill>
              <a:latin typeface="Montserrat"/>
            </a:endParaRPr>
          </a:p>
          <a:p>
            <a:pPr marL="285750" indent="-285750">
              <a:buFont typeface="Arial" panose="020B0604020202020204" pitchFamily="34" charset="0"/>
              <a:buChar char="•"/>
            </a:pPr>
            <a:r>
              <a:rPr lang="en-IN">
                <a:solidFill>
                  <a:schemeClr val="bg1"/>
                </a:solidFill>
                <a:latin typeface="Montserrat"/>
              </a:rPr>
              <a:t>Booking proceeds further towards payment</a:t>
            </a:r>
            <a:endParaRPr lang="en-IN">
              <a:solidFill>
                <a:schemeClr val="bg1"/>
              </a:solidFill>
            </a:endParaRPr>
          </a:p>
        </p:txBody>
      </p:sp>
      <p:grpSp>
        <p:nvGrpSpPr>
          <p:cNvPr id="4" name="Group 3">
            <a:extLst>
              <a:ext uri="{FF2B5EF4-FFF2-40B4-BE49-F238E27FC236}">
                <a16:creationId xmlns:a16="http://schemas.microsoft.com/office/drawing/2014/main" id="{E25F2141-5EC6-83EA-3B63-F359A2BEBCC3}"/>
              </a:ext>
            </a:extLst>
          </p:cNvPr>
          <p:cNvGrpSpPr/>
          <p:nvPr/>
        </p:nvGrpSpPr>
        <p:grpSpPr>
          <a:xfrm>
            <a:off x="-1" y="-892"/>
            <a:ext cx="6667500" cy="6667500"/>
            <a:chOff x="6096000" y="-47929"/>
            <a:chExt cx="6667500" cy="6667500"/>
          </a:xfrm>
        </p:grpSpPr>
        <p:sp>
          <p:nvSpPr>
            <p:cNvPr id="2" name="Graphic 2">
              <a:extLst>
                <a:ext uri="{FF2B5EF4-FFF2-40B4-BE49-F238E27FC236}">
                  <a16:creationId xmlns:a16="http://schemas.microsoft.com/office/drawing/2014/main" id="{BC13AD7E-468D-7408-B313-3CD611CB5170}"/>
                </a:ext>
              </a:extLst>
            </p:cNvPr>
            <p:cNvSpPr/>
            <p:nvPr/>
          </p:nvSpPr>
          <p:spPr>
            <a:xfrm flipV="1">
              <a:off x="6104891" y="0"/>
              <a:ext cx="6087109" cy="3428076"/>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5400" cap="flat">
              <a:noFill/>
              <a:prstDash val="solid"/>
              <a:miter/>
            </a:ln>
          </p:spPr>
          <p:txBody>
            <a:bodyPr rtlCol="0" anchor="ctr"/>
            <a:lstStyle/>
            <a:p>
              <a:endParaRPr lang="en-IN"/>
            </a:p>
          </p:txBody>
        </p:sp>
        <p:pic>
          <p:nvPicPr>
            <p:cNvPr id="4104" name="Picture 8" descr="Hire Chatbot Developers | Hire Remote Chatbot Developers In India  -Prismetric">
              <a:extLst>
                <a:ext uri="{FF2B5EF4-FFF2-40B4-BE49-F238E27FC236}">
                  <a16:creationId xmlns:a16="http://schemas.microsoft.com/office/drawing/2014/main" id="{B0337A38-972A-7A53-5F6E-623972238987}"/>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96000" y="-47929"/>
              <a:ext cx="6667500" cy="66675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083735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1" name="Freeform: Shape 20">
            <a:extLst>
              <a:ext uri="{FF2B5EF4-FFF2-40B4-BE49-F238E27FC236}">
                <a16:creationId xmlns:a16="http://schemas.microsoft.com/office/drawing/2014/main" id="{BA724331-314C-9648-8095-00291A8F8D97}"/>
              </a:ext>
            </a:extLst>
          </p:cNvPr>
          <p:cNvSpPr/>
          <p:nvPr/>
        </p:nvSpPr>
        <p:spPr>
          <a:xfrm>
            <a:off x="5824311" y="-843"/>
            <a:ext cx="6367689" cy="6856314"/>
          </a:xfrm>
          <a:custGeom>
            <a:avLst/>
            <a:gdLst>
              <a:gd name="connsiteX0" fmla="*/ 2570115 w 6370577"/>
              <a:gd name="connsiteY0" fmla="*/ 0 h 6856314"/>
              <a:gd name="connsiteX1" fmla="*/ 6370577 w 6370577"/>
              <a:gd name="connsiteY1" fmla="*/ 0 h 6856314"/>
              <a:gd name="connsiteX2" fmla="*/ 6370577 w 6370577"/>
              <a:gd name="connsiteY2" fmla="*/ 5699872 h 6856314"/>
              <a:gd name="connsiteX3" fmla="*/ 6323691 w 6370577"/>
              <a:gd name="connsiteY3" fmla="*/ 5678219 h 6856314"/>
              <a:gd name="connsiteX4" fmla="*/ 5984815 w 6370577"/>
              <a:gd name="connsiteY4" fmla="*/ 5615262 h 6856314"/>
              <a:gd name="connsiteX5" fmla="*/ 5159721 w 6370577"/>
              <a:gd name="connsiteY5" fmla="*/ 6107838 h 6856314"/>
              <a:gd name="connsiteX6" fmla="*/ 4755000 w 6370577"/>
              <a:gd name="connsiteY6" fmla="*/ 6856314 h 6856314"/>
              <a:gd name="connsiteX7" fmla="*/ 1600953 w 6370577"/>
              <a:gd name="connsiteY7" fmla="*/ 6856314 h 6856314"/>
              <a:gd name="connsiteX8" fmla="*/ 764911 w 6370577"/>
              <a:gd name="connsiteY8" fmla="*/ 6404237 h 6856314"/>
              <a:gd name="connsiteX9" fmla="*/ 175790 w 6370577"/>
              <a:gd name="connsiteY9" fmla="*/ 4427780 h 6856314"/>
              <a:gd name="connsiteX10" fmla="*/ 2570115 w 6370577"/>
              <a:gd name="connsiteY10" fmla="*/ 0 h 6856314"/>
              <a:gd name="connsiteX0" fmla="*/ 2567227 w 6367689"/>
              <a:gd name="connsiteY0" fmla="*/ 0 h 6856314"/>
              <a:gd name="connsiteX1" fmla="*/ 6367689 w 6367689"/>
              <a:gd name="connsiteY1" fmla="*/ 0 h 6856314"/>
              <a:gd name="connsiteX2" fmla="*/ 6367689 w 6367689"/>
              <a:gd name="connsiteY2" fmla="*/ 5699872 h 6856314"/>
              <a:gd name="connsiteX3" fmla="*/ 6320803 w 6367689"/>
              <a:gd name="connsiteY3" fmla="*/ 5678219 h 6856314"/>
              <a:gd name="connsiteX4" fmla="*/ 5981927 w 6367689"/>
              <a:gd name="connsiteY4" fmla="*/ 5615262 h 6856314"/>
              <a:gd name="connsiteX5" fmla="*/ 5156833 w 6367689"/>
              <a:gd name="connsiteY5" fmla="*/ 6107838 h 6856314"/>
              <a:gd name="connsiteX6" fmla="*/ 4752112 w 6367689"/>
              <a:gd name="connsiteY6" fmla="*/ 6856314 h 6856314"/>
              <a:gd name="connsiteX7" fmla="*/ 1598065 w 6367689"/>
              <a:gd name="connsiteY7" fmla="*/ 6856314 h 6856314"/>
              <a:gd name="connsiteX8" fmla="*/ 774723 w 6367689"/>
              <a:gd name="connsiteY8" fmla="*/ 6359787 h 6856314"/>
              <a:gd name="connsiteX9" fmla="*/ 172902 w 6367689"/>
              <a:gd name="connsiteY9" fmla="*/ 4427780 h 6856314"/>
              <a:gd name="connsiteX10" fmla="*/ 2567227 w 6367689"/>
              <a:gd name="connsiteY10" fmla="*/ 0 h 6856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67689" h="6856314">
                <a:moveTo>
                  <a:pt x="2567227" y="0"/>
                </a:moveTo>
                <a:lnTo>
                  <a:pt x="6367689" y="0"/>
                </a:lnTo>
                <a:lnTo>
                  <a:pt x="6367689" y="5699872"/>
                </a:lnTo>
                <a:lnTo>
                  <a:pt x="6320803" y="5678219"/>
                </a:lnTo>
                <a:cubicBezTo>
                  <a:pt x="6210332" y="5635470"/>
                  <a:pt x="6095499" y="5615043"/>
                  <a:pt x="5981927" y="5615262"/>
                </a:cubicBezTo>
                <a:cubicBezTo>
                  <a:pt x="5648780" y="5615906"/>
                  <a:pt x="5326469" y="5794198"/>
                  <a:pt x="5156833" y="6107838"/>
                </a:cubicBezTo>
                <a:lnTo>
                  <a:pt x="4752112" y="6856314"/>
                </a:lnTo>
                <a:lnTo>
                  <a:pt x="1598065" y="6856314"/>
                </a:lnTo>
                <a:cubicBezTo>
                  <a:pt x="1319384" y="6705622"/>
                  <a:pt x="1053404" y="6510479"/>
                  <a:pt x="774723" y="6359787"/>
                </a:cubicBezTo>
                <a:cubicBezTo>
                  <a:pt x="66288" y="5976654"/>
                  <a:pt x="-210143" y="5136247"/>
                  <a:pt x="172902" y="4427780"/>
                </a:cubicBezTo>
                <a:lnTo>
                  <a:pt x="2567227" y="0"/>
                </a:lnTo>
                <a:close/>
              </a:path>
            </a:pathLst>
          </a:custGeom>
          <a:solidFill>
            <a:schemeClr val="tx1">
              <a:lumMod val="85000"/>
              <a:lumOff val="15000"/>
            </a:schemeClr>
          </a:solidFill>
          <a:ln w="10583"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3850C2E0-EC6E-F6A7-BD85-7298EF4C0612}"/>
              </a:ext>
            </a:extLst>
          </p:cNvPr>
          <p:cNvSpPr/>
          <p:nvPr/>
        </p:nvSpPr>
        <p:spPr>
          <a:xfrm>
            <a:off x="5379468" y="-843"/>
            <a:ext cx="6811035" cy="6858000"/>
          </a:xfrm>
          <a:custGeom>
            <a:avLst/>
            <a:gdLst>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140186 w 6811035"/>
              <a:gd name="connsiteY12" fmla="*/ 6858000 h 6858000"/>
              <a:gd name="connsiteX13" fmla="*/ 649843 w 6811035"/>
              <a:gd name="connsiteY13" fmla="*/ 6052079 h 6858000"/>
              <a:gd name="connsiteX14" fmla="*/ 149356 w 6811035"/>
              <a:gd name="connsiteY14" fmla="*/ 4373034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11035" h="6858000">
                <a:moveTo>
                  <a:pt x="6359915" y="5569106"/>
                </a:moveTo>
                <a:cubicBezTo>
                  <a:pt x="6508068" y="5568820"/>
                  <a:pt x="6658411" y="5604444"/>
                  <a:pt x="6797912" y="5679863"/>
                </a:cubicBezTo>
                <a:lnTo>
                  <a:pt x="6811035" y="5687060"/>
                </a:lnTo>
                <a:lnTo>
                  <a:pt x="6811035" y="6858000"/>
                </a:lnTo>
                <a:lnTo>
                  <a:pt x="5116324" y="6858000"/>
                </a:lnTo>
                <a:lnTo>
                  <a:pt x="5552678" y="6051021"/>
                </a:lnTo>
                <a:cubicBezTo>
                  <a:pt x="5718643" y="5744169"/>
                  <a:pt x="6033978" y="5569736"/>
                  <a:pt x="6359915" y="5569106"/>
                </a:cubicBezTo>
                <a:close/>
                <a:moveTo>
                  <a:pt x="2514096" y="0"/>
                </a:moveTo>
                <a:lnTo>
                  <a:pt x="3059880" y="0"/>
                </a:lnTo>
                <a:lnTo>
                  <a:pt x="676617" y="4407324"/>
                </a:lnTo>
                <a:cubicBezTo>
                  <a:pt x="301862" y="5100458"/>
                  <a:pt x="559885" y="5966164"/>
                  <a:pt x="1252987" y="6341005"/>
                </a:cubicBezTo>
                <a:lnTo>
                  <a:pt x="2209084" y="6858000"/>
                </a:lnTo>
                <a:lnTo>
                  <a:pt x="2013437" y="6858000"/>
                </a:lnTo>
                <a:cubicBezTo>
                  <a:pt x="1127357" y="6363024"/>
                  <a:pt x="1318640" y="6465574"/>
                  <a:pt x="649843" y="6052079"/>
                </a:cubicBezTo>
                <a:cubicBezTo>
                  <a:pt x="47968" y="5726631"/>
                  <a:pt x="-176082" y="4974897"/>
                  <a:pt x="149356" y="4373034"/>
                </a:cubicBezTo>
                <a:lnTo>
                  <a:pt x="2514096" y="0"/>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nvGrpSpPr>
          <p:cNvPr id="26" name="Group 25">
            <a:extLst>
              <a:ext uri="{FF2B5EF4-FFF2-40B4-BE49-F238E27FC236}">
                <a16:creationId xmlns:a16="http://schemas.microsoft.com/office/drawing/2014/main" id="{4F300F92-5392-ABA8-91C9-0DA070A4C526}"/>
              </a:ext>
            </a:extLst>
          </p:cNvPr>
          <p:cNvGrpSpPr/>
          <p:nvPr/>
        </p:nvGrpSpPr>
        <p:grpSpPr>
          <a:xfrm>
            <a:off x="299576" y="388678"/>
            <a:ext cx="5080000" cy="5728264"/>
            <a:chOff x="7135374" y="81358"/>
            <a:chExt cx="5080000" cy="5728264"/>
          </a:xfrm>
        </p:grpSpPr>
        <p:sp>
          <p:nvSpPr>
            <p:cNvPr id="27" name="TextBox 26">
              <a:extLst>
                <a:ext uri="{FF2B5EF4-FFF2-40B4-BE49-F238E27FC236}">
                  <a16:creationId xmlns:a16="http://schemas.microsoft.com/office/drawing/2014/main" id="{3610559B-EEDA-AD25-DC93-F20487520D80}"/>
                </a:ext>
              </a:extLst>
            </p:cNvPr>
            <p:cNvSpPr txBox="1"/>
            <p:nvPr/>
          </p:nvSpPr>
          <p:spPr>
            <a:xfrm>
              <a:off x="7135374" y="81358"/>
              <a:ext cx="5080000" cy="1323439"/>
            </a:xfrm>
            <a:prstGeom prst="rect">
              <a:avLst/>
            </a:prstGeom>
            <a:noFill/>
          </p:spPr>
          <p:txBody>
            <a:bodyPr wrap="square" lIns="91440" tIns="45720" rIns="91440" bIns="45720" anchor="t">
              <a:spAutoFit/>
            </a:bodyPr>
            <a:lstStyle/>
            <a:p>
              <a:r>
                <a:rPr lang="en-IN" sz="4000" b="1">
                  <a:solidFill>
                    <a:schemeClr val="bg1"/>
                  </a:solidFill>
                  <a:latin typeface="Montserrat"/>
                </a:rPr>
                <a:t>INTRODUCTION OF AI CHATBOTS</a:t>
              </a:r>
              <a:endParaRPr lang="en-IN">
                <a:solidFill>
                  <a:schemeClr val="bg1"/>
                </a:solidFill>
                <a:latin typeface="Montserrat"/>
              </a:endParaRPr>
            </a:p>
          </p:txBody>
        </p:sp>
        <p:sp>
          <p:nvSpPr>
            <p:cNvPr id="28" name="TextBox 27">
              <a:extLst>
                <a:ext uri="{FF2B5EF4-FFF2-40B4-BE49-F238E27FC236}">
                  <a16:creationId xmlns:a16="http://schemas.microsoft.com/office/drawing/2014/main" id="{F339EEA4-F954-16DB-44F8-39105035E29C}"/>
                </a:ext>
              </a:extLst>
            </p:cNvPr>
            <p:cNvSpPr txBox="1"/>
            <p:nvPr/>
          </p:nvSpPr>
          <p:spPr>
            <a:xfrm>
              <a:off x="7135374" y="1605266"/>
              <a:ext cx="4857525" cy="4204356"/>
            </a:xfrm>
            <a:prstGeom prst="rect">
              <a:avLst/>
            </a:prstGeom>
            <a:noFill/>
          </p:spPr>
          <p:txBody>
            <a:bodyPr wrap="square" lIns="91440" tIns="45720" rIns="91440" bIns="45720" anchor="t">
              <a:spAutoFit/>
            </a:bodyPr>
            <a:lstStyle/>
            <a:p>
              <a:pPr>
                <a:lnSpc>
                  <a:spcPct val="150000"/>
                </a:lnSpc>
              </a:pPr>
              <a:r>
                <a:rPr lang="en-US" b="0" i="0">
                  <a:solidFill>
                    <a:schemeClr val="bg1"/>
                  </a:solidFill>
                  <a:effectLst/>
                  <a:ea typeface="+mn-lt"/>
                  <a:cs typeface="+mn-lt"/>
                </a:rPr>
                <a:t>AI </a:t>
              </a:r>
              <a:r>
                <a:rPr lang="en-US">
                  <a:solidFill>
                    <a:schemeClr val="bg1"/>
                  </a:solidFill>
                  <a:ea typeface="+mn-lt"/>
                  <a:cs typeface="+mn-lt"/>
                </a:rPr>
                <a:t>chatbots are intelligent software programs that simulate human conversations through text or voice. They leverage Natural Language Processing (NLP) and Machine Learning (ML) to understand user intent and provide instant responses. These chatbots can handle multiple queries simultaneously and gather valuable user data. They </a:t>
              </a:r>
              <a:r>
                <a:rPr lang="en-US" b="0" i="0">
                  <a:solidFill>
                    <a:schemeClr val="bg1"/>
                  </a:solidFill>
                  <a:effectLst/>
                  <a:ea typeface="+mn-lt"/>
                  <a:cs typeface="+mn-lt"/>
                </a:rPr>
                <a:t>enhance </a:t>
              </a:r>
              <a:r>
                <a:rPr lang="en-US">
                  <a:solidFill>
                    <a:schemeClr val="bg1"/>
                  </a:solidFill>
                  <a:ea typeface="+mn-lt"/>
                  <a:cs typeface="+mn-lt"/>
                </a:rPr>
                <a:t>customer experience by providing quick support, reduce operational costs</a:t>
              </a:r>
              <a:r>
                <a:rPr lang="en-US" b="0" i="0">
                  <a:solidFill>
                    <a:schemeClr val="bg1"/>
                  </a:solidFill>
                  <a:effectLst/>
                  <a:ea typeface="+mn-lt"/>
                  <a:cs typeface="+mn-lt"/>
                </a:rPr>
                <a:t>, and </a:t>
              </a:r>
              <a:r>
                <a:rPr lang="en-US">
                  <a:solidFill>
                    <a:schemeClr val="bg1"/>
                  </a:solidFill>
                  <a:ea typeface="+mn-lt"/>
                  <a:cs typeface="+mn-lt"/>
                </a:rPr>
                <a:t>ensure consistent communication</a:t>
              </a:r>
              <a:r>
                <a:rPr lang="en-US" b="0" i="0">
                  <a:solidFill>
                    <a:schemeClr val="bg1"/>
                  </a:solidFill>
                  <a:effectLst/>
                  <a:ea typeface="+mn-lt"/>
                  <a:cs typeface="+mn-lt"/>
                </a:rPr>
                <a:t>.</a:t>
              </a:r>
              <a:endParaRPr lang="en-US">
                <a:solidFill>
                  <a:schemeClr val="bg1"/>
                </a:solidFill>
                <a:ea typeface="+mn-lt"/>
                <a:cs typeface="+mn-lt"/>
              </a:endParaRPr>
            </a:p>
          </p:txBody>
        </p:sp>
      </p:grpSp>
      <p:pic>
        <p:nvPicPr>
          <p:cNvPr id="12292" name="Picture 4" descr="Manteio - Innovate-Solution-Support">
            <a:extLst>
              <a:ext uri="{FF2B5EF4-FFF2-40B4-BE49-F238E27FC236}">
                <a16:creationId xmlns:a16="http://schemas.microsoft.com/office/drawing/2014/main" id="{F37FA4EE-20D0-3A0F-3D4E-824EE1B25C5E}"/>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568388" y="1168400"/>
            <a:ext cx="5227426" cy="5203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23895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B1F63258-3637-F29C-ECE4-4BAF4AFEA4CD}"/>
            </a:ext>
          </a:extLst>
        </p:cNvPr>
        <p:cNvGrpSpPr/>
        <p:nvPr/>
      </p:nvGrpSpPr>
      <p:grpSpPr>
        <a:xfrm>
          <a:off x="0" y="0"/>
          <a:ext cx="0" cy="0"/>
          <a:chOff x="0" y="0"/>
          <a:chExt cx="0" cy="0"/>
        </a:xfrm>
      </p:grpSpPr>
      <p:sp>
        <p:nvSpPr>
          <p:cNvPr id="2" name="Graphic 2">
            <a:extLst>
              <a:ext uri="{FF2B5EF4-FFF2-40B4-BE49-F238E27FC236}">
                <a16:creationId xmlns:a16="http://schemas.microsoft.com/office/drawing/2014/main" id="{A1694FEE-D771-E2D9-50F6-A8C95785BF8F}"/>
              </a:ext>
            </a:extLst>
          </p:cNvPr>
          <p:cNvSpPr/>
          <p:nvPr/>
        </p:nvSpPr>
        <p:spPr>
          <a:xfrm flipH="1" flipV="1">
            <a:off x="6104891" y="0"/>
            <a:ext cx="6087109" cy="3428076"/>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5400" cap="flat">
            <a:noFill/>
            <a:prstDash val="solid"/>
            <a:miter/>
          </a:ln>
        </p:spPr>
        <p:txBody>
          <a:bodyPr rtlCol="0" anchor="ctr"/>
          <a:lstStyle/>
          <a:p>
            <a:endParaRPr lang="en-IN"/>
          </a:p>
        </p:txBody>
      </p:sp>
      <p:sp>
        <p:nvSpPr>
          <p:cNvPr id="3" name="Graphic 2">
            <a:extLst>
              <a:ext uri="{FF2B5EF4-FFF2-40B4-BE49-F238E27FC236}">
                <a16:creationId xmlns:a16="http://schemas.microsoft.com/office/drawing/2014/main" id="{0AE9EB41-7061-4848-A7A1-DE7368F01360}"/>
              </a:ext>
            </a:extLst>
          </p:cNvPr>
          <p:cNvSpPr/>
          <p:nvPr/>
        </p:nvSpPr>
        <p:spPr>
          <a:xfrm>
            <a:off x="1" y="5981700"/>
            <a:ext cx="2990850" cy="874452"/>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solidFill>
            <a:schemeClr val="bg1">
              <a:alpha val="6000"/>
            </a:schemeClr>
          </a:solidFill>
          <a:ln w="25400" cap="flat">
            <a:noFill/>
            <a:prstDash val="solid"/>
            <a:miter/>
          </a:ln>
        </p:spPr>
        <p:txBody>
          <a:bodyPr rtlCol="0" anchor="ctr"/>
          <a:lstStyle/>
          <a:p>
            <a:endParaRPr lang="en-IN"/>
          </a:p>
        </p:txBody>
      </p:sp>
      <p:pic>
        <p:nvPicPr>
          <p:cNvPr id="4104" name="Picture 8" descr="Hire Chatbot Developers | Hire Remote Chatbot Developers In India  -Prismetric">
            <a:extLst>
              <a:ext uri="{FF2B5EF4-FFF2-40B4-BE49-F238E27FC236}">
                <a16:creationId xmlns:a16="http://schemas.microsoft.com/office/drawing/2014/main" id="{D73662DF-D796-6D1E-9342-EFF9D2F242D7}"/>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96000" y="-47929"/>
            <a:ext cx="6667500" cy="66675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82FE456-3442-D630-A2EA-A5671BCBB65F}"/>
              </a:ext>
            </a:extLst>
          </p:cNvPr>
          <p:cNvSpPr txBox="1"/>
          <p:nvPr/>
        </p:nvSpPr>
        <p:spPr>
          <a:xfrm>
            <a:off x="538883" y="2194666"/>
            <a:ext cx="6341820" cy="3416320"/>
          </a:xfrm>
          <a:prstGeom prst="rect">
            <a:avLst/>
          </a:prstGeom>
          <a:noFill/>
        </p:spPr>
        <p:txBody>
          <a:bodyPr wrap="square" lIns="91440" tIns="45720" rIns="91440" bIns="45720" anchor="t">
            <a:spAutoFit/>
          </a:bodyPr>
          <a:lstStyle/>
          <a:p>
            <a:pPr marL="285750" indent="-285750">
              <a:buFont typeface="Arial"/>
              <a:buChar char="•"/>
            </a:pPr>
            <a:r>
              <a:rPr lang="en-IN">
                <a:solidFill>
                  <a:schemeClr val="bg1"/>
                </a:solidFill>
                <a:latin typeface="Montserrat"/>
              </a:rPr>
              <a:t>If </a:t>
            </a:r>
            <a:r>
              <a:rPr lang="en-IN" err="1">
                <a:solidFill>
                  <a:schemeClr val="bg1"/>
                </a:solidFill>
                <a:latin typeface="Montserrat"/>
              </a:rPr>
              <a:t>max_tickets</a:t>
            </a:r>
            <a:r>
              <a:rPr lang="en-IN">
                <a:solidFill>
                  <a:schemeClr val="bg1"/>
                </a:solidFill>
                <a:latin typeface="Montserrat"/>
              </a:rPr>
              <a:t>-count(tickets) &lt; </a:t>
            </a:r>
            <a:r>
              <a:rPr lang="en-IN" err="1">
                <a:solidFill>
                  <a:schemeClr val="bg1"/>
                </a:solidFill>
                <a:latin typeface="Montserrat"/>
              </a:rPr>
              <a:t>tickets_requested</a:t>
            </a:r>
            <a:r>
              <a:rPr lang="en-IN">
                <a:solidFill>
                  <a:schemeClr val="bg1"/>
                </a:solidFill>
                <a:latin typeface="Montserrat"/>
              </a:rPr>
              <a:t>)</a:t>
            </a:r>
            <a:endParaRPr lang="en-IN">
              <a:solidFill>
                <a:schemeClr val="bg1"/>
              </a:solidFill>
              <a:latin typeface="Montserrat"/>
              <a:ea typeface="Calibri" panose="020F0502020204030204"/>
              <a:cs typeface="Calibri" panose="020F0502020204030204"/>
            </a:endParaRPr>
          </a:p>
          <a:p>
            <a:r>
              <a:rPr lang="en-IN">
                <a:solidFill>
                  <a:schemeClr val="bg1"/>
                </a:solidFill>
                <a:latin typeface="Montserrat"/>
              </a:rPr>
              <a:t>     Then to handle error , chatbot can display </a:t>
            </a:r>
            <a:endParaRPr lang="en-US">
              <a:solidFill>
                <a:schemeClr val="bg1"/>
              </a:solidFill>
              <a:latin typeface="Calibri" panose="020F0502020204030204"/>
              <a:cs typeface="Calibri"/>
            </a:endParaRPr>
          </a:p>
          <a:p>
            <a:r>
              <a:rPr lang="en-IN">
                <a:solidFill>
                  <a:schemeClr val="bg1"/>
                </a:solidFill>
                <a:latin typeface="Montserrat"/>
              </a:rPr>
              <a:t>           Tickets sold out</a:t>
            </a:r>
            <a:endParaRPr lang="en-US">
              <a:solidFill>
                <a:schemeClr val="bg1"/>
              </a:solidFill>
              <a:ea typeface="Calibri"/>
              <a:cs typeface="Calibri"/>
            </a:endParaRPr>
          </a:p>
          <a:p>
            <a:endParaRPr lang="en-IN">
              <a:solidFill>
                <a:schemeClr val="bg1"/>
              </a:solidFill>
              <a:latin typeface="Montserrat"/>
            </a:endParaRPr>
          </a:p>
          <a:p>
            <a:pPr marL="285750" indent="-285750">
              <a:buFont typeface="Arial"/>
              <a:buChar char="•"/>
            </a:pPr>
            <a:r>
              <a:rPr lang="en-IN">
                <a:solidFill>
                  <a:schemeClr val="bg1"/>
                </a:solidFill>
                <a:latin typeface="Montserrat"/>
              </a:rPr>
              <a:t>Else , if user enters a invalid input or command (input doesn't matches the trained format ) then   chat bot should return </a:t>
            </a:r>
          </a:p>
          <a:p>
            <a:r>
              <a:rPr lang="en-IN">
                <a:solidFill>
                  <a:schemeClr val="bg1"/>
                </a:solidFill>
                <a:latin typeface="Montserrat"/>
              </a:rPr>
              <a:t>     Invalid Query or Can't understand Query</a:t>
            </a:r>
          </a:p>
          <a:p>
            <a:endParaRPr lang="en-IN">
              <a:solidFill>
                <a:schemeClr val="bg1"/>
              </a:solidFill>
              <a:latin typeface="Montserrat"/>
            </a:endParaRPr>
          </a:p>
          <a:p>
            <a:r>
              <a:rPr lang="en-IN">
                <a:solidFill>
                  <a:schemeClr val="bg1"/>
                </a:solidFill>
                <a:latin typeface="Montserrat"/>
              </a:rPr>
              <a:t>     </a:t>
            </a:r>
          </a:p>
          <a:p>
            <a:br>
              <a:rPr lang="en-IN">
                <a:latin typeface="Montserrat"/>
              </a:rPr>
            </a:br>
            <a:endParaRPr lang="en-IN">
              <a:solidFill>
                <a:schemeClr val="bg1"/>
              </a:solidFill>
              <a:latin typeface="Montserrat"/>
            </a:endParaRPr>
          </a:p>
        </p:txBody>
      </p:sp>
      <p:sp>
        <p:nvSpPr>
          <p:cNvPr id="6" name="TextBox 5">
            <a:extLst>
              <a:ext uri="{FF2B5EF4-FFF2-40B4-BE49-F238E27FC236}">
                <a16:creationId xmlns:a16="http://schemas.microsoft.com/office/drawing/2014/main" id="{039EBA18-6194-218B-3835-E9384CD57CF3}"/>
              </a:ext>
            </a:extLst>
          </p:cNvPr>
          <p:cNvSpPr txBox="1"/>
          <p:nvPr/>
        </p:nvSpPr>
        <p:spPr>
          <a:xfrm>
            <a:off x="538884" y="1005114"/>
            <a:ext cx="5919065" cy="707886"/>
          </a:xfrm>
          <a:prstGeom prst="rect">
            <a:avLst/>
          </a:prstGeom>
          <a:noFill/>
        </p:spPr>
        <p:txBody>
          <a:bodyPr wrap="square" lIns="91440" tIns="45720" rIns="91440" bIns="45720" anchor="t">
            <a:spAutoFit/>
          </a:bodyPr>
          <a:lstStyle/>
          <a:p>
            <a:r>
              <a:rPr lang="en-IN" sz="4000" b="1">
                <a:solidFill>
                  <a:schemeClr val="bg1"/>
                </a:solidFill>
                <a:latin typeface="Montserrat"/>
              </a:rPr>
              <a:t>Error Handling</a:t>
            </a:r>
            <a:endParaRPr lang="en-US"/>
          </a:p>
        </p:txBody>
      </p:sp>
    </p:spTree>
    <p:extLst>
      <p:ext uri="{BB962C8B-B14F-4D97-AF65-F5344CB8AC3E}">
        <p14:creationId xmlns:p14="http://schemas.microsoft.com/office/powerpoint/2010/main" val="21444220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B469FD0E-7B6B-F226-77D8-0FACE13151BD}"/>
              </a:ext>
            </a:extLst>
          </p:cNvPr>
          <p:cNvSpPr/>
          <p:nvPr/>
        </p:nvSpPr>
        <p:spPr>
          <a:xfrm>
            <a:off x="6981185" y="4980844"/>
            <a:ext cx="2302344" cy="1877561"/>
          </a:xfrm>
          <a:custGeom>
            <a:avLst/>
            <a:gdLst>
              <a:gd name="connsiteX0" fmla="*/ 2302237 w 2302344"/>
              <a:gd name="connsiteY0" fmla="*/ 1877453 h 1877561"/>
              <a:gd name="connsiteX1" fmla="*/ 1454758 w 2302344"/>
              <a:gd name="connsiteY1" fmla="*/ 1877453 h 1877561"/>
              <a:gd name="connsiteX2" fmla="*/ 47530 w 2302344"/>
              <a:gd name="connsiteY2" fmla="*/ 471310 h 1877561"/>
              <a:gd name="connsiteX3" fmla="*/ 40485 w 2302344"/>
              <a:gd name="connsiteY3" fmla="*/ 248874 h 1877561"/>
              <a:gd name="connsiteX4" fmla="*/ 47530 w 2302344"/>
              <a:gd name="connsiteY4" fmla="*/ 241287 h 1877561"/>
              <a:gd name="connsiteX5" fmla="*/ 241247 w 2302344"/>
              <a:gd name="connsiteY5" fmla="*/ 47569 h 1877561"/>
              <a:gd name="connsiteX6" fmla="*/ 471134 w 2302344"/>
              <a:gd name="connsiteY6" fmla="*/ 47435 h 1877561"/>
              <a:gd name="connsiteX7" fmla="*/ 471270 w 2302344"/>
              <a:gd name="connsiteY7" fmla="*/ 47569 h 1877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2344" h="1877561">
                <a:moveTo>
                  <a:pt x="2302237" y="1877453"/>
                </a:moveTo>
                <a:lnTo>
                  <a:pt x="1454758" y="1877453"/>
                </a:lnTo>
                <a:lnTo>
                  <a:pt x="47530" y="471310"/>
                </a:lnTo>
                <a:cubicBezTo>
                  <a:pt x="-13159" y="410647"/>
                  <a:pt x="-16248" y="313247"/>
                  <a:pt x="40485" y="248874"/>
                </a:cubicBezTo>
                <a:lnTo>
                  <a:pt x="47530" y="241287"/>
                </a:lnTo>
                <a:lnTo>
                  <a:pt x="241247" y="47569"/>
                </a:lnTo>
                <a:cubicBezTo>
                  <a:pt x="304700" y="-15937"/>
                  <a:pt x="407627" y="-16018"/>
                  <a:pt x="471134" y="47435"/>
                </a:cubicBezTo>
                <a:cubicBezTo>
                  <a:pt x="471188" y="47488"/>
                  <a:pt x="471216" y="47516"/>
                  <a:pt x="471270" y="47569"/>
                </a:cubicBezTo>
                <a:close/>
              </a:path>
            </a:pathLst>
          </a:custGeom>
          <a:solidFill>
            <a:srgbClr val="A4A4A4">
              <a:alpha val="14000"/>
            </a:srgbClr>
          </a:solidFill>
          <a:ln w="27093"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2ED0C4BF-DD34-80D0-6B49-B45716292631}"/>
              </a:ext>
            </a:extLst>
          </p:cNvPr>
          <p:cNvSpPr/>
          <p:nvPr/>
        </p:nvSpPr>
        <p:spPr>
          <a:xfrm>
            <a:off x="7018297" y="4689516"/>
            <a:ext cx="2746952" cy="2168888"/>
          </a:xfrm>
          <a:custGeom>
            <a:avLst/>
            <a:gdLst>
              <a:gd name="connsiteX0" fmla="*/ 2746845 w 2746952"/>
              <a:gd name="connsiteY0" fmla="*/ 2168781 h 2168888"/>
              <a:gd name="connsiteX1" fmla="*/ 1591044 w 2746952"/>
              <a:gd name="connsiteY1" fmla="*/ 2168781 h 2168888"/>
              <a:gd name="connsiteX2" fmla="*/ 54581 w 2746952"/>
              <a:gd name="connsiteY2" fmla="*/ 632319 h 2168888"/>
              <a:gd name="connsiteX3" fmla="*/ 3917 w 2746952"/>
              <a:gd name="connsiteY3" fmla="*/ 539930 h 2168888"/>
              <a:gd name="connsiteX4" fmla="*/ 54581 w 2746952"/>
              <a:gd name="connsiteY4" fmla="*/ 370055 h 2168888"/>
              <a:gd name="connsiteX5" fmla="*/ 370489 w 2746952"/>
              <a:gd name="connsiteY5" fmla="*/ 54147 h 2168888"/>
              <a:gd name="connsiteX6" fmla="*/ 632753 w 2746952"/>
              <a:gd name="connsiteY6" fmla="*/ 54147 h 216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6952" h="2168888">
                <a:moveTo>
                  <a:pt x="2746845" y="2168781"/>
                </a:moveTo>
                <a:lnTo>
                  <a:pt x="1591044" y="2168781"/>
                </a:lnTo>
                <a:lnTo>
                  <a:pt x="54581" y="632319"/>
                </a:lnTo>
                <a:cubicBezTo>
                  <a:pt x="28815" y="607311"/>
                  <a:pt x="11150" y="575097"/>
                  <a:pt x="3917" y="539930"/>
                </a:cubicBezTo>
                <a:cubicBezTo>
                  <a:pt x="-9116" y="478374"/>
                  <a:pt x="9958" y="414407"/>
                  <a:pt x="54581" y="370055"/>
                </a:cubicBezTo>
                <a:lnTo>
                  <a:pt x="370489" y="54147"/>
                </a:lnTo>
                <a:cubicBezTo>
                  <a:pt x="442936" y="-18193"/>
                  <a:pt x="560305" y="-18193"/>
                  <a:pt x="632753" y="54147"/>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7093"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A96BAAF8-0116-869D-56AE-7BA3A22DA4A8}"/>
              </a:ext>
            </a:extLst>
          </p:cNvPr>
          <p:cNvSpPr/>
          <p:nvPr/>
        </p:nvSpPr>
        <p:spPr>
          <a:xfrm>
            <a:off x="5067008" y="-1083"/>
            <a:ext cx="1821741" cy="3992473"/>
          </a:xfrm>
          <a:custGeom>
            <a:avLst/>
            <a:gdLst>
              <a:gd name="connsiteX0" fmla="*/ 1821634 w 1821741"/>
              <a:gd name="connsiteY0" fmla="*/ 3980987 h 3992473"/>
              <a:gd name="connsiteX1" fmla="*/ 1810255 w 1821741"/>
              <a:gd name="connsiteY1" fmla="*/ 3992366 h 3992473"/>
              <a:gd name="connsiteX2" fmla="*/ 536869 w 1821741"/>
              <a:gd name="connsiteY2" fmla="*/ 2718979 h 3992473"/>
              <a:gd name="connsiteX3" fmla="*/ 536869 w 1821741"/>
              <a:gd name="connsiteY3" fmla="*/ 121270 h 3992473"/>
              <a:gd name="connsiteX4" fmla="*/ 657976 w 1821741"/>
              <a:gd name="connsiteY4" fmla="*/ -108 h 3992473"/>
              <a:gd name="connsiteX5" fmla="*/ 681005 w 1821741"/>
              <a:gd name="connsiteY5" fmla="*/ -108 h 3992473"/>
              <a:gd name="connsiteX6" fmla="*/ 548247 w 1821741"/>
              <a:gd name="connsiteY6" fmla="*/ 132650 h 3992473"/>
              <a:gd name="connsiteX7" fmla="*/ 548247 w 1821741"/>
              <a:gd name="connsiteY7" fmla="*/ 2706516 h 399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1741" h="3992473">
                <a:moveTo>
                  <a:pt x="1821634" y="3980987"/>
                </a:moveTo>
                <a:lnTo>
                  <a:pt x="1810255" y="3992366"/>
                </a:lnTo>
                <a:lnTo>
                  <a:pt x="536869" y="2718979"/>
                </a:lnTo>
                <a:cubicBezTo>
                  <a:pt x="-179100" y="2001060"/>
                  <a:pt x="-179100" y="839189"/>
                  <a:pt x="536869" y="121270"/>
                </a:cubicBezTo>
                <a:lnTo>
                  <a:pt x="657976" y="-108"/>
                </a:lnTo>
                <a:lnTo>
                  <a:pt x="681005" y="-108"/>
                </a:lnTo>
                <a:lnTo>
                  <a:pt x="548247" y="132650"/>
                </a:lnTo>
                <a:cubicBezTo>
                  <a:pt x="-160948" y="844039"/>
                  <a:pt x="-160948" y="1995127"/>
                  <a:pt x="548247" y="2706516"/>
                </a:cubicBezTo>
                <a:close/>
              </a:path>
            </a:pathLst>
          </a:custGeom>
          <a:gradFill>
            <a:gsLst>
              <a:gs pos="0">
                <a:schemeClr val="accent1"/>
              </a:gs>
              <a:gs pos="50000">
                <a:schemeClr val="accent1"/>
              </a:gs>
              <a:gs pos="100000">
                <a:schemeClr val="accent1"/>
              </a:gs>
            </a:gsLst>
            <a:lin ang="2700000" scaled="1"/>
          </a:gradFill>
          <a:ln w="27093"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C3B049D5-7FE9-154E-ADBD-12645B4F4852}"/>
              </a:ext>
            </a:extLst>
          </p:cNvPr>
          <p:cNvSpPr/>
          <p:nvPr/>
        </p:nvSpPr>
        <p:spPr>
          <a:xfrm>
            <a:off x="5424403" y="0"/>
            <a:ext cx="6768408" cy="6858405"/>
          </a:xfrm>
          <a:custGeom>
            <a:avLst/>
            <a:gdLst>
              <a:gd name="connsiteX0" fmla="*/ 6768301 w 6768408"/>
              <a:gd name="connsiteY0" fmla="*/ -108 h 6858405"/>
              <a:gd name="connsiteX1" fmla="*/ 6768301 w 6768408"/>
              <a:gd name="connsiteY1" fmla="*/ 6858298 h 6858405"/>
              <a:gd name="connsiteX2" fmla="*/ 4825168 w 6768408"/>
              <a:gd name="connsiteY2" fmla="*/ 6858298 h 6858405"/>
              <a:gd name="connsiteX3" fmla="*/ 433338 w 6768408"/>
              <a:gd name="connsiteY3" fmla="*/ 2466198 h 6858405"/>
              <a:gd name="connsiteX4" fmla="*/ 432851 w 6768408"/>
              <a:gd name="connsiteY4" fmla="*/ 374539 h 6858405"/>
              <a:gd name="connsiteX5" fmla="*/ 433338 w 6768408"/>
              <a:gd name="connsiteY5" fmla="*/ 374051 h 6858405"/>
              <a:gd name="connsiteX6" fmla="*/ 807226 w 6768408"/>
              <a:gd name="connsiteY6" fmla="*/ -108 h 6858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68408" h="6858405">
                <a:moveTo>
                  <a:pt x="6768301" y="-108"/>
                </a:moveTo>
                <a:lnTo>
                  <a:pt x="6768301" y="6858298"/>
                </a:lnTo>
                <a:lnTo>
                  <a:pt x="4825168" y="6858298"/>
                </a:lnTo>
                <a:lnTo>
                  <a:pt x="433338" y="2466198"/>
                </a:lnTo>
                <a:cubicBezTo>
                  <a:pt x="-144400" y="1888731"/>
                  <a:pt x="-144617" y="952277"/>
                  <a:pt x="432851" y="374539"/>
                </a:cubicBezTo>
                <a:cubicBezTo>
                  <a:pt x="433014" y="374376"/>
                  <a:pt x="433176" y="374214"/>
                  <a:pt x="433338" y="374051"/>
                </a:cubicBezTo>
                <a:lnTo>
                  <a:pt x="807226" y="-108"/>
                </a:lnTo>
                <a:close/>
              </a:path>
            </a:pathLst>
          </a:cu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AE40DFCD-A47A-AA9F-4673-63B51136EA47}"/>
              </a:ext>
            </a:extLst>
          </p:cNvPr>
          <p:cNvSpPr/>
          <p:nvPr/>
        </p:nvSpPr>
        <p:spPr>
          <a:xfrm>
            <a:off x="5661419" y="5739993"/>
            <a:ext cx="27640" cy="27637"/>
          </a:xfrm>
          <a:custGeom>
            <a:avLst/>
            <a:gdLst>
              <a:gd name="connsiteX0" fmla="*/ -104 w 27640"/>
              <a:gd name="connsiteY0" fmla="*/ 13439 h 27637"/>
              <a:gd name="connsiteX1" fmla="*/ 13442 w 27640"/>
              <a:gd name="connsiteY1" fmla="*/ 27528 h 27637"/>
              <a:gd name="connsiteX2" fmla="*/ 27531 w 27640"/>
              <a:gd name="connsiteY2" fmla="*/ 13981 h 27637"/>
              <a:gd name="connsiteX3" fmla="*/ 13984 w 27640"/>
              <a:gd name="connsiteY3" fmla="*/ -108 h 27637"/>
              <a:gd name="connsiteX4" fmla="*/ 13713 w 27640"/>
              <a:gd name="connsiteY4" fmla="*/ -108 h 27637"/>
              <a:gd name="connsiteX5" fmla="*/ -104 w 27640"/>
              <a:gd name="connsiteY5" fmla="*/ 13439 h 27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40" h="27637">
                <a:moveTo>
                  <a:pt x="-104" y="13439"/>
                </a:moveTo>
                <a:cubicBezTo>
                  <a:pt x="-267" y="21080"/>
                  <a:pt x="5802" y="27365"/>
                  <a:pt x="13442" y="27528"/>
                </a:cubicBezTo>
                <a:cubicBezTo>
                  <a:pt x="21083" y="27663"/>
                  <a:pt x="27368" y="21621"/>
                  <a:pt x="27531" y="13981"/>
                </a:cubicBezTo>
                <a:cubicBezTo>
                  <a:pt x="27666" y="6341"/>
                  <a:pt x="21625" y="55"/>
                  <a:pt x="13984" y="-108"/>
                </a:cubicBezTo>
                <a:cubicBezTo>
                  <a:pt x="13903" y="-108"/>
                  <a:pt x="13795" y="-108"/>
                  <a:pt x="13713" y="-108"/>
                </a:cubicBezTo>
                <a:cubicBezTo>
                  <a:pt x="6181" y="-108"/>
                  <a:pt x="31" y="5907"/>
                  <a:pt x="-104" y="13439"/>
                </a:cubicBezTo>
                <a:close/>
              </a:path>
            </a:pathLst>
          </a:custGeom>
          <a:solidFill>
            <a:srgbClr val="929493"/>
          </a:solidFill>
          <a:ln w="27093"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9FF0891D-EB2E-9F35-276E-57E02F29A60D}"/>
              </a:ext>
            </a:extLst>
          </p:cNvPr>
          <p:cNvSpPr/>
          <p:nvPr/>
        </p:nvSpPr>
        <p:spPr>
          <a:xfrm>
            <a:off x="6792027" y="3894666"/>
            <a:ext cx="181525" cy="181525"/>
          </a:xfrm>
          <a:custGeom>
            <a:avLst/>
            <a:gdLst>
              <a:gd name="connsiteX0" fmla="*/ 181526 w 181525"/>
              <a:gd name="connsiteY0" fmla="*/ 90763 h 181525"/>
              <a:gd name="connsiteX1" fmla="*/ 90763 w 181525"/>
              <a:gd name="connsiteY1" fmla="*/ 181526 h 181525"/>
              <a:gd name="connsiteX2" fmla="*/ 0 w 181525"/>
              <a:gd name="connsiteY2" fmla="*/ 90763 h 181525"/>
              <a:gd name="connsiteX3" fmla="*/ 90763 w 181525"/>
              <a:gd name="connsiteY3" fmla="*/ 0 h 181525"/>
              <a:gd name="connsiteX4" fmla="*/ 181526 w 181525"/>
              <a:gd name="connsiteY4" fmla="*/ 90763 h 18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525" h="181525">
                <a:moveTo>
                  <a:pt x="181526" y="90763"/>
                </a:moveTo>
                <a:cubicBezTo>
                  <a:pt x="181526" y="140890"/>
                  <a:pt x="140890" y="181526"/>
                  <a:pt x="90763" y="181526"/>
                </a:cubicBezTo>
                <a:cubicBezTo>
                  <a:pt x="40636" y="181526"/>
                  <a:pt x="0" y="140890"/>
                  <a:pt x="0" y="90763"/>
                </a:cubicBezTo>
                <a:cubicBezTo>
                  <a:pt x="0" y="40636"/>
                  <a:pt x="40636" y="0"/>
                  <a:pt x="90763" y="0"/>
                </a:cubicBezTo>
                <a:cubicBezTo>
                  <a:pt x="140890" y="0"/>
                  <a:pt x="181526" y="40636"/>
                  <a:pt x="181526" y="90763"/>
                </a:cubicBezTo>
                <a:close/>
              </a:path>
            </a:pathLst>
          </a:custGeom>
          <a:gradFill>
            <a:gsLst>
              <a:gs pos="0">
                <a:srgbClr val="4826DC"/>
              </a:gs>
              <a:gs pos="50000">
                <a:srgbClr val="4826DC"/>
              </a:gs>
              <a:gs pos="100000">
                <a:srgbClr val="4826DC"/>
              </a:gs>
            </a:gsLst>
            <a:lin ang="2700000" scaled="1"/>
          </a:gradFill>
          <a:ln w="27093"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EDE8B49F-3EB2-CEA9-9D24-32DBB7216B82}"/>
              </a:ext>
            </a:extLst>
          </p:cNvPr>
          <p:cNvSpPr/>
          <p:nvPr/>
        </p:nvSpPr>
        <p:spPr>
          <a:xfrm>
            <a:off x="7266432" y="6130137"/>
            <a:ext cx="739647" cy="728268"/>
          </a:xfrm>
          <a:custGeom>
            <a:avLst/>
            <a:gdLst>
              <a:gd name="connsiteX0" fmla="*/ 739648 w 739647"/>
              <a:gd name="connsiteY0" fmla="*/ 728269 h 728268"/>
              <a:gd name="connsiteX1" fmla="*/ 717431 w 739647"/>
              <a:gd name="connsiteY1" fmla="*/ 728269 h 728268"/>
              <a:gd name="connsiteX2" fmla="*/ 0 w 739647"/>
              <a:gd name="connsiteY2" fmla="*/ 11108 h 728268"/>
              <a:gd name="connsiteX3" fmla="*/ 11108 w 739647"/>
              <a:gd name="connsiteY3" fmla="*/ 0 h 728268"/>
              <a:gd name="connsiteX4" fmla="*/ 739648 w 739647"/>
              <a:gd name="connsiteY4" fmla="*/ 728269 h 728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647" h="728268">
                <a:moveTo>
                  <a:pt x="739648" y="728269"/>
                </a:moveTo>
                <a:lnTo>
                  <a:pt x="717431" y="728269"/>
                </a:lnTo>
                <a:lnTo>
                  <a:pt x="0" y="11108"/>
                </a:lnTo>
                <a:lnTo>
                  <a:pt x="11108" y="0"/>
                </a:lnTo>
                <a:lnTo>
                  <a:pt x="739648" y="728269"/>
                </a:lnTo>
                <a:close/>
              </a:path>
            </a:pathLst>
          </a:custGeom>
          <a:solidFill>
            <a:schemeClr val="accent6"/>
          </a:solidFill>
          <a:ln w="27093"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0B7B7556-0065-E9E2-76F2-02EDBCB60D84}"/>
              </a:ext>
            </a:extLst>
          </p:cNvPr>
          <p:cNvSpPr/>
          <p:nvPr/>
        </p:nvSpPr>
        <p:spPr>
          <a:xfrm>
            <a:off x="7181358" y="6044793"/>
            <a:ext cx="181525" cy="181525"/>
          </a:xfrm>
          <a:custGeom>
            <a:avLst/>
            <a:gdLst>
              <a:gd name="connsiteX0" fmla="*/ 181526 w 181525"/>
              <a:gd name="connsiteY0" fmla="*/ 90763 h 181525"/>
              <a:gd name="connsiteX1" fmla="*/ 90763 w 181525"/>
              <a:gd name="connsiteY1" fmla="*/ 181526 h 181525"/>
              <a:gd name="connsiteX2" fmla="*/ 0 w 181525"/>
              <a:gd name="connsiteY2" fmla="*/ 90763 h 181525"/>
              <a:gd name="connsiteX3" fmla="*/ 90763 w 181525"/>
              <a:gd name="connsiteY3" fmla="*/ 0 h 181525"/>
              <a:gd name="connsiteX4" fmla="*/ 181526 w 181525"/>
              <a:gd name="connsiteY4" fmla="*/ 90763 h 18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525" h="181525">
                <a:moveTo>
                  <a:pt x="181526" y="90763"/>
                </a:moveTo>
                <a:cubicBezTo>
                  <a:pt x="181526" y="140890"/>
                  <a:pt x="140890" y="181526"/>
                  <a:pt x="90763" y="181526"/>
                </a:cubicBezTo>
                <a:cubicBezTo>
                  <a:pt x="40636" y="181526"/>
                  <a:pt x="0" y="140890"/>
                  <a:pt x="0" y="90763"/>
                </a:cubicBezTo>
                <a:cubicBezTo>
                  <a:pt x="0" y="40636"/>
                  <a:pt x="40636" y="0"/>
                  <a:pt x="90763" y="0"/>
                </a:cubicBezTo>
                <a:cubicBezTo>
                  <a:pt x="140890" y="0"/>
                  <a:pt x="181526" y="40636"/>
                  <a:pt x="181526" y="90763"/>
                </a:cubicBezTo>
                <a:close/>
              </a:path>
            </a:pathLst>
          </a:custGeom>
          <a:solidFill>
            <a:schemeClr val="accent6"/>
          </a:solidFill>
          <a:ln w="27093" cap="flat">
            <a:noFill/>
            <a:prstDash val="solid"/>
            <a:miter/>
          </a:ln>
        </p:spPr>
        <p:txBody>
          <a:bodyPr rtlCol="0" anchor="ctr"/>
          <a:lstStyle/>
          <a:p>
            <a:endParaRPr lang="en-IN"/>
          </a:p>
        </p:txBody>
      </p:sp>
      <p:pic>
        <p:nvPicPr>
          <p:cNvPr id="22" name="Picture 21" descr="A picture containing fictional character, cartoon, automaton, robot&#10;&#10;Description automatically generated">
            <a:extLst>
              <a:ext uri="{FF2B5EF4-FFF2-40B4-BE49-F238E27FC236}">
                <a16:creationId xmlns:a16="http://schemas.microsoft.com/office/drawing/2014/main" id="{1FA27385-C370-C051-6A70-2AFB94084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2047" y="262803"/>
            <a:ext cx="6858910" cy="6595197"/>
          </a:xfrm>
          <a:prstGeom prst="rect">
            <a:avLst/>
          </a:prstGeom>
        </p:spPr>
      </p:pic>
      <p:sp>
        <p:nvSpPr>
          <p:cNvPr id="23" name="TextBox 22">
            <a:extLst>
              <a:ext uri="{FF2B5EF4-FFF2-40B4-BE49-F238E27FC236}">
                <a16:creationId xmlns:a16="http://schemas.microsoft.com/office/drawing/2014/main" id="{C41508FC-6CF2-0FED-612F-7C1A5BC869FB}"/>
              </a:ext>
            </a:extLst>
          </p:cNvPr>
          <p:cNvSpPr txBox="1"/>
          <p:nvPr/>
        </p:nvSpPr>
        <p:spPr>
          <a:xfrm>
            <a:off x="365517" y="2882789"/>
            <a:ext cx="4834242" cy="2031325"/>
          </a:xfrm>
          <a:prstGeom prst="rect">
            <a:avLst/>
          </a:prstGeom>
          <a:noFill/>
        </p:spPr>
        <p:txBody>
          <a:bodyPr wrap="square" lIns="91440" tIns="45720" rIns="91440" bIns="45720" rtlCol="0" anchor="t">
            <a:spAutoFit/>
          </a:bodyPr>
          <a:lstStyle/>
          <a:p>
            <a:r>
              <a:rPr lang="en-US" sz="7200" b="1">
                <a:solidFill>
                  <a:schemeClr val="bg1"/>
                </a:solidFill>
                <a:latin typeface="Constantia"/>
                <a:cs typeface="Calibri"/>
              </a:rPr>
              <a:t>Thank You</a:t>
            </a:r>
          </a:p>
          <a:p>
            <a:endParaRPr lang="en-US" sz="5400" b="1">
              <a:solidFill>
                <a:schemeClr val="bg1"/>
              </a:solidFill>
              <a:latin typeface="Montserrat" panose="00000500000000000000" pitchFamily="2" charset="0"/>
            </a:endParaRPr>
          </a:p>
        </p:txBody>
      </p:sp>
    </p:spTree>
    <p:extLst>
      <p:ext uri="{BB962C8B-B14F-4D97-AF65-F5344CB8AC3E}">
        <p14:creationId xmlns:p14="http://schemas.microsoft.com/office/powerpoint/2010/main" val="2968421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70" name="Freeform: Shape 69">
            <a:extLst>
              <a:ext uri="{FF2B5EF4-FFF2-40B4-BE49-F238E27FC236}">
                <a16:creationId xmlns:a16="http://schemas.microsoft.com/office/drawing/2014/main" id="{46E524ED-D0D3-7032-D25F-38F764D61522}"/>
              </a:ext>
            </a:extLst>
          </p:cNvPr>
          <p:cNvSpPr/>
          <p:nvPr/>
        </p:nvSpPr>
        <p:spPr>
          <a:xfrm rot="2700000" flipH="1">
            <a:off x="188615" y="-2350009"/>
            <a:ext cx="5438339" cy="6519027"/>
          </a:xfrm>
          <a:custGeom>
            <a:avLst/>
            <a:gdLst>
              <a:gd name="connsiteX0" fmla="*/ 1240388 w 5438339"/>
              <a:gd name="connsiteY0" fmla="*/ 656528 h 6519027"/>
              <a:gd name="connsiteX1" fmla="*/ 1183247 w 5438339"/>
              <a:gd name="connsiteY1" fmla="*/ 678583 h 6519027"/>
              <a:gd name="connsiteX2" fmla="*/ 687996 w 5438339"/>
              <a:gd name="connsiteY2" fmla="*/ 1454518 h 6519027"/>
              <a:gd name="connsiteX3" fmla="*/ 642328 w 5438339"/>
              <a:gd name="connsiteY3" fmla="*/ 4946724 h 6519027"/>
              <a:gd name="connsiteX4" fmla="*/ 1414729 w 5438339"/>
              <a:gd name="connsiteY4" fmla="*/ 5825487 h 6519027"/>
              <a:gd name="connsiteX5" fmla="*/ 1414731 w 5438339"/>
              <a:gd name="connsiteY5" fmla="*/ 5825487 h 6519027"/>
              <a:gd name="connsiteX6" fmla="*/ 1328221 w 5438339"/>
              <a:gd name="connsiteY6" fmla="*/ 5811124 h 6519027"/>
              <a:gd name="connsiteX7" fmla="*/ 642329 w 5438339"/>
              <a:gd name="connsiteY7" fmla="*/ 4946725 h 6519027"/>
              <a:gd name="connsiteX8" fmla="*/ 687997 w 5438339"/>
              <a:gd name="connsiteY8" fmla="*/ 1454517 h 6519027"/>
              <a:gd name="connsiteX9" fmla="*/ 1183248 w 5438339"/>
              <a:gd name="connsiteY9" fmla="*/ 678583 h 6519027"/>
              <a:gd name="connsiteX10" fmla="*/ 4852504 w 5438339"/>
              <a:gd name="connsiteY10" fmla="*/ 4148140 h 6519027"/>
              <a:gd name="connsiteX11" fmla="*/ 4852504 w 5438339"/>
              <a:gd name="connsiteY11" fmla="*/ 4280435 h 6519027"/>
              <a:gd name="connsiteX12" fmla="*/ 4841883 w 5438339"/>
              <a:gd name="connsiteY12" fmla="*/ 4385793 h 6519027"/>
              <a:gd name="connsiteX13" fmla="*/ 4833291 w 5438339"/>
              <a:gd name="connsiteY13" fmla="*/ 4413472 h 6519027"/>
              <a:gd name="connsiteX14" fmla="*/ 4841883 w 5438339"/>
              <a:gd name="connsiteY14" fmla="*/ 4385793 h 6519027"/>
              <a:gd name="connsiteX15" fmla="*/ 4852504 w 5438339"/>
              <a:gd name="connsiteY15" fmla="*/ 4280435 h 6519027"/>
              <a:gd name="connsiteX16" fmla="*/ 2437121 w 5438339"/>
              <a:gd name="connsiteY16" fmla="*/ 1666609 h 6519027"/>
              <a:gd name="connsiteX17" fmla="*/ 2238678 w 5438339"/>
              <a:gd name="connsiteY17" fmla="*/ 1666608 h 6519027"/>
              <a:gd name="connsiteX18" fmla="*/ 2238626 w 5438339"/>
              <a:gd name="connsiteY18" fmla="*/ 1666614 h 6519027"/>
              <a:gd name="connsiteX19" fmla="*/ 2146138 w 5438339"/>
              <a:gd name="connsiteY19" fmla="*/ 1674774 h 6519027"/>
              <a:gd name="connsiteX20" fmla="*/ 2139270 w 5438339"/>
              <a:gd name="connsiteY20" fmla="*/ 1676630 h 6519027"/>
              <a:gd name="connsiteX21" fmla="*/ 2133320 w 5438339"/>
              <a:gd name="connsiteY21" fmla="*/ 1677229 h 6519027"/>
              <a:gd name="connsiteX22" fmla="*/ 2108324 w 5438339"/>
              <a:gd name="connsiteY22" fmla="*/ 1684989 h 6519027"/>
              <a:gd name="connsiteX23" fmla="*/ 2058930 w 5438339"/>
              <a:gd name="connsiteY23" fmla="*/ 1698331 h 6519027"/>
              <a:gd name="connsiteX24" fmla="*/ 2046180 w 5438339"/>
              <a:gd name="connsiteY24" fmla="*/ 1704280 h 6519027"/>
              <a:gd name="connsiteX25" fmla="*/ 2035190 w 5438339"/>
              <a:gd name="connsiteY25" fmla="*/ 1707691 h 6519027"/>
              <a:gd name="connsiteX26" fmla="*/ 2012692 w 5438339"/>
              <a:gd name="connsiteY26" fmla="*/ 1719902 h 6519027"/>
              <a:gd name="connsiteX27" fmla="*/ 1978462 w 5438339"/>
              <a:gd name="connsiteY27" fmla="*/ 1735872 h 6519027"/>
              <a:gd name="connsiteX28" fmla="*/ 1961082 w 5438339"/>
              <a:gd name="connsiteY28" fmla="*/ 1747916 h 6519027"/>
              <a:gd name="connsiteX29" fmla="*/ 1946388 w 5438339"/>
              <a:gd name="connsiteY29" fmla="*/ 1755891 h 6519027"/>
              <a:gd name="connsiteX30" fmla="*/ 1929684 w 5438339"/>
              <a:gd name="connsiteY30" fmla="*/ 1769674 h 6519027"/>
              <a:gd name="connsiteX31" fmla="*/ 1906143 w 5438339"/>
              <a:gd name="connsiteY31" fmla="*/ 1785987 h 6519027"/>
              <a:gd name="connsiteX32" fmla="*/ 1885595 w 5438339"/>
              <a:gd name="connsiteY32" fmla="*/ 1806051 h 6519027"/>
              <a:gd name="connsiteX33" fmla="*/ 1869019 w 5438339"/>
              <a:gd name="connsiteY33" fmla="*/ 1819727 h 6519027"/>
              <a:gd name="connsiteX34" fmla="*/ 1858371 w 5438339"/>
              <a:gd name="connsiteY34" fmla="*/ 1832633 h 6519027"/>
              <a:gd name="connsiteX35" fmla="*/ 1843381 w 5438339"/>
              <a:gd name="connsiteY35" fmla="*/ 1847269 h 6519027"/>
              <a:gd name="connsiteX36" fmla="*/ 1821243 w 5438339"/>
              <a:gd name="connsiteY36" fmla="*/ 1877632 h 6519027"/>
              <a:gd name="connsiteX37" fmla="*/ 1805183 w 5438339"/>
              <a:gd name="connsiteY37" fmla="*/ 1897097 h 6519027"/>
              <a:gd name="connsiteX38" fmla="*/ 1799742 w 5438339"/>
              <a:gd name="connsiteY38" fmla="*/ 1907121 h 6519027"/>
              <a:gd name="connsiteX39" fmla="*/ 1791585 w 5438339"/>
              <a:gd name="connsiteY39" fmla="*/ 1918309 h 6519027"/>
              <a:gd name="connsiteX40" fmla="*/ 1769186 w 5438339"/>
              <a:gd name="connsiteY40" fmla="*/ 1963417 h 6519027"/>
              <a:gd name="connsiteX41" fmla="*/ 1756983 w 5438339"/>
              <a:gd name="connsiteY41" fmla="*/ 1985898 h 6519027"/>
              <a:gd name="connsiteX42" fmla="*/ 1755250 w 5438339"/>
              <a:gd name="connsiteY42" fmla="*/ 1991479 h 6519027"/>
              <a:gd name="connsiteX43" fmla="*/ 1752162 w 5438339"/>
              <a:gd name="connsiteY43" fmla="*/ 1997699 h 6519027"/>
              <a:gd name="connsiteX44" fmla="*/ 1726535 w 5438339"/>
              <a:gd name="connsiteY44" fmla="*/ 2083985 h 6519027"/>
              <a:gd name="connsiteX45" fmla="*/ 1726521 w 5438339"/>
              <a:gd name="connsiteY45" fmla="*/ 2084029 h 6519027"/>
              <a:gd name="connsiteX46" fmla="*/ 1716988 w 5438339"/>
              <a:gd name="connsiteY46" fmla="*/ 2178599 h 6519027"/>
              <a:gd name="connsiteX47" fmla="*/ 1715900 w 5438339"/>
              <a:gd name="connsiteY47" fmla="*/ 2189386 h 6519027"/>
              <a:gd name="connsiteX48" fmla="*/ 1715900 w 5438339"/>
              <a:gd name="connsiteY48" fmla="*/ 2189386 h 6519027"/>
              <a:gd name="connsiteX49" fmla="*/ 1716988 w 5438339"/>
              <a:gd name="connsiteY49" fmla="*/ 2178599 h 6519027"/>
              <a:gd name="connsiteX50" fmla="*/ 1726521 w 5438339"/>
              <a:gd name="connsiteY50" fmla="*/ 2084030 h 6519027"/>
              <a:gd name="connsiteX51" fmla="*/ 1726535 w 5438339"/>
              <a:gd name="connsiteY51" fmla="*/ 2083985 h 6519027"/>
              <a:gd name="connsiteX52" fmla="*/ 1755250 w 5438339"/>
              <a:gd name="connsiteY52" fmla="*/ 1991479 h 6519027"/>
              <a:gd name="connsiteX53" fmla="*/ 1769186 w 5438339"/>
              <a:gd name="connsiteY53" fmla="*/ 1963417 h 6519027"/>
              <a:gd name="connsiteX54" fmla="*/ 1799742 w 5438339"/>
              <a:gd name="connsiteY54" fmla="*/ 1907121 h 6519027"/>
              <a:gd name="connsiteX55" fmla="*/ 1821243 w 5438339"/>
              <a:gd name="connsiteY55" fmla="*/ 1877632 h 6519027"/>
              <a:gd name="connsiteX56" fmla="*/ 1858371 w 5438339"/>
              <a:gd name="connsiteY56" fmla="*/ 1832633 h 6519027"/>
              <a:gd name="connsiteX57" fmla="*/ 1885595 w 5438339"/>
              <a:gd name="connsiteY57" fmla="*/ 1806051 h 6519027"/>
              <a:gd name="connsiteX58" fmla="*/ 1929684 w 5438339"/>
              <a:gd name="connsiteY58" fmla="*/ 1769674 h 6519027"/>
              <a:gd name="connsiteX59" fmla="*/ 1961082 w 5438339"/>
              <a:gd name="connsiteY59" fmla="*/ 1747916 h 6519027"/>
              <a:gd name="connsiteX60" fmla="*/ 2012692 w 5438339"/>
              <a:gd name="connsiteY60" fmla="*/ 1719902 h 6519027"/>
              <a:gd name="connsiteX61" fmla="*/ 2046180 w 5438339"/>
              <a:gd name="connsiteY61" fmla="*/ 1704280 h 6519027"/>
              <a:gd name="connsiteX62" fmla="*/ 2108324 w 5438339"/>
              <a:gd name="connsiteY62" fmla="*/ 1684989 h 6519027"/>
              <a:gd name="connsiteX63" fmla="*/ 2139270 w 5438339"/>
              <a:gd name="connsiteY63" fmla="*/ 1676630 h 6519027"/>
              <a:gd name="connsiteX64" fmla="*/ 2238626 w 5438339"/>
              <a:gd name="connsiteY64" fmla="*/ 1666614 h 6519027"/>
              <a:gd name="connsiteX65" fmla="*/ 2238678 w 5438339"/>
              <a:gd name="connsiteY65" fmla="*/ 1666609 h 6519027"/>
              <a:gd name="connsiteX66" fmla="*/ 2437121 w 5438339"/>
              <a:gd name="connsiteY66" fmla="*/ 1666609 h 6519027"/>
              <a:gd name="connsiteX67" fmla="*/ 4852504 w 5438339"/>
              <a:gd name="connsiteY67" fmla="*/ 4081992 h 6519027"/>
              <a:gd name="connsiteX68" fmla="*/ 4852504 w 5438339"/>
              <a:gd name="connsiteY68" fmla="*/ 4081992 h 6519027"/>
              <a:gd name="connsiteX69" fmla="*/ 5438339 w 5438339"/>
              <a:gd name="connsiteY69" fmla="*/ 4667826 h 6519027"/>
              <a:gd name="connsiteX70" fmla="*/ 4239234 w 5438339"/>
              <a:gd name="connsiteY70" fmla="*/ 5866931 h 6519027"/>
              <a:gd name="connsiteX71" fmla="*/ 4239231 w 5438339"/>
              <a:gd name="connsiteY71" fmla="*/ 5866931 h 6519027"/>
              <a:gd name="connsiteX72" fmla="*/ 3587136 w 5438339"/>
              <a:gd name="connsiteY72" fmla="*/ 6519027 h 6519027"/>
              <a:gd name="connsiteX73" fmla="*/ 1094671 w 5438339"/>
              <a:gd name="connsiteY73" fmla="*/ 6519027 h 6519027"/>
              <a:gd name="connsiteX74" fmla="*/ 0 w 5438339"/>
              <a:gd name="connsiteY74" fmla="*/ 5424358 h 6519027"/>
              <a:gd name="connsiteX75" fmla="*/ 2 w 5438339"/>
              <a:gd name="connsiteY75" fmla="*/ 1045806 h 6519027"/>
              <a:gd name="connsiteX76" fmla="*/ 769151 w 5438339"/>
              <a:gd name="connsiteY76" fmla="*/ 351 h 6519027"/>
              <a:gd name="connsiteX77" fmla="*/ 770511 w 5438339"/>
              <a:gd name="connsiteY77" fmla="*/ 0 h 6519027"/>
              <a:gd name="connsiteX78" fmla="*/ 1382264 w 5438339"/>
              <a:gd name="connsiteY78" fmla="*/ 611753 h 6519027"/>
              <a:gd name="connsiteX79" fmla="*/ 1340282 w 5438339"/>
              <a:gd name="connsiteY79" fmla="*/ 621965 h 6519027"/>
              <a:gd name="connsiteX80" fmla="*/ 1382265 w 5438339"/>
              <a:gd name="connsiteY80" fmla="*/ 611753 h 651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5438339" h="6519027">
                <a:moveTo>
                  <a:pt x="1240388" y="656528"/>
                </a:moveTo>
                <a:lnTo>
                  <a:pt x="1183247" y="678583"/>
                </a:lnTo>
                <a:cubicBezTo>
                  <a:pt x="893913" y="817677"/>
                  <a:pt x="692478" y="1111735"/>
                  <a:pt x="687996" y="1454518"/>
                </a:cubicBezTo>
                <a:lnTo>
                  <a:pt x="642328" y="4946724"/>
                </a:lnTo>
                <a:cubicBezTo>
                  <a:pt x="636416" y="5398746"/>
                  <a:pt x="975088" y="5775024"/>
                  <a:pt x="1414729" y="5825487"/>
                </a:cubicBezTo>
                <a:lnTo>
                  <a:pt x="1414731" y="5825487"/>
                </a:lnTo>
                <a:lnTo>
                  <a:pt x="1328221" y="5811124"/>
                </a:lnTo>
                <a:cubicBezTo>
                  <a:pt x="931465" y="5724517"/>
                  <a:pt x="636812" y="5368612"/>
                  <a:pt x="642329" y="4946725"/>
                </a:cubicBezTo>
                <a:lnTo>
                  <a:pt x="687997" y="1454517"/>
                </a:lnTo>
                <a:cubicBezTo>
                  <a:pt x="692480" y="1111736"/>
                  <a:pt x="893915" y="817678"/>
                  <a:pt x="1183248" y="678583"/>
                </a:cubicBezTo>
                <a:close/>
                <a:moveTo>
                  <a:pt x="4852504" y="4148140"/>
                </a:moveTo>
                <a:lnTo>
                  <a:pt x="4852504" y="4280435"/>
                </a:lnTo>
                <a:cubicBezTo>
                  <a:pt x="4852504" y="4316525"/>
                  <a:pt x="4848847" y="4351761"/>
                  <a:pt x="4841883" y="4385793"/>
                </a:cubicBezTo>
                <a:lnTo>
                  <a:pt x="4833291" y="4413472"/>
                </a:lnTo>
                <a:lnTo>
                  <a:pt x="4841883" y="4385793"/>
                </a:lnTo>
                <a:cubicBezTo>
                  <a:pt x="4848847" y="4351761"/>
                  <a:pt x="4852504" y="4316525"/>
                  <a:pt x="4852504" y="4280435"/>
                </a:cubicBezTo>
                <a:close/>
                <a:moveTo>
                  <a:pt x="2437121" y="1666609"/>
                </a:moveTo>
                <a:lnTo>
                  <a:pt x="2238678" y="1666608"/>
                </a:lnTo>
                <a:lnTo>
                  <a:pt x="2238626" y="1666614"/>
                </a:lnTo>
                <a:lnTo>
                  <a:pt x="2146138" y="1674774"/>
                </a:lnTo>
                <a:lnTo>
                  <a:pt x="2139270" y="1676630"/>
                </a:lnTo>
                <a:lnTo>
                  <a:pt x="2133320" y="1677229"/>
                </a:lnTo>
                <a:lnTo>
                  <a:pt x="2108324" y="1684989"/>
                </a:lnTo>
                <a:lnTo>
                  <a:pt x="2058930" y="1698331"/>
                </a:lnTo>
                <a:lnTo>
                  <a:pt x="2046180" y="1704280"/>
                </a:lnTo>
                <a:lnTo>
                  <a:pt x="2035190" y="1707691"/>
                </a:lnTo>
                <a:lnTo>
                  <a:pt x="2012692" y="1719902"/>
                </a:lnTo>
                <a:lnTo>
                  <a:pt x="1978462" y="1735872"/>
                </a:lnTo>
                <a:lnTo>
                  <a:pt x="1961082" y="1747916"/>
                </a:lnTo>
                <a:lnTo>
                  <a:pt x="1946388" y="1755891"/>
                </a:lnTo>
                <a:lnTo>
                  <a:pt x="1929684" y="1769674"/>
                </a:lnTo>
                <a:lnTo>
                  <a:pt x="1906143" y="1785987"/>
                </a:lnTo>
                <a:lnTo>
                  <a:pt x="1885595" y="1806051"/>
                </a:lnTo>
                <a:lnTo>
                  <a:pt x="1869019" y="1819727"/>
                </a:lnTo>
                <a:lnTo>
                  <a:pt x="1858371" y="1832633"/>
                </a:lnTo>
                <a:lnTo>
                  <a:pt x="1843381" y="1847269"/>
                </a:lnTo>
                <a:lnTo>
                  <a:pt x="1821243" y="1877632"/>
                </a:lnTo>
                <a:lnTo>
                  <a:pt x="1805183" y="1897097"/>
                </a:lnTo>
                <a:lnTo>
                  <a:pt x="1799742" y="1907121"/>
                </a:lnTo>
                <a:lnTo>
                  <a:pt x="1791585" y="1918309"/>
                </a:lnTo>
                <a:lnTo>
                  <a:pt x="1769186" y="1963417"/>
                </a:lnTo>
                <a:lnTo>
                  <a:pt x="1756983" y="1985898"/>
                </a:lnTo>
                <a:lnTo>
                  <a:pt x="1755250" y="1991479"/>
                </a:lnTo>
                <a:lnTo>
                  <a:pt x="1752162" y="1997699"/>
                </a:lnTo>
                <a:lnTo>
                  <a:pt x="1726535" y="2083985"/>
                </a:lnTo>
                <a:lnTo>
                  <a:pt x="1726521" y="2084029"/>
                </a:lnTo>
                <a:lnTo>
                  <a:pt x="1716988" y="2178599"/>
                </a:lnTo>
                <a:lnTo>
                  <a:pt x="1715900" y="2189386"/>
                </a:lnTo>
                <a:lnTo>
                  <a:pt x="1715900" y="2189386"/>
                </a:lnTo>
                <a:lnTo>
                  <a:pt x="1716988" y="2178599"/>
                </a:lnTo>
                <a:lnTo>
                  <a:pt x="1726521" y="2084030"/>
                </a:lnTo>
                <a:lnTo>
                  <a:pt x="1726535" y="2083985"/>
                </a:lnTo>
                <a:lnTo>
                  <a:pt x="1755250" y="1991479"/>
                </a:lnTo>
                <a:lnTo>
                  <a:pt x="1769186" y="1963417"/>
                </a:lnTo>
                <a:lnTo>
                  <a:pt x="1799742" y="1907121"/>
                </a:lnTo>
                <a:lnTo>
                  <a:pt x="1821243" y="1877632"/>
                </a:lnTo>
                <a:lnTo>
                  <a:pt x="1858371" y="1832633"/>
                </a:lnTo>
                <a:lnTo>
                  <a:pt x="1885595" y="1806051"/>
                </a:lnTo>
                <a:lnTo>
                  <a:pt x="1929684" y="1769674"/>
                </a:lnTo>
                <a:lnTo>
                  <a:pt x="1961082" y="1747916"/>
                </a:lnTo>
                <a:lnTo>
                  <a:pt x="2012692" y="1719902"/>
                </a:lnTo>
                <a:lnTo>
                  <a:pt x="2046180" y="1704280"/>
                </a:lnTo>
                <a:lnTo>
                  <a:pt x="2108324" y="1684989"/>
                </a:lnTo>
                <a:lnTo>
                  <a:pt x="2139270" y="1676630"/>
                </a:lnTo>
                <a:lnTo>
                  <a:pt x="2238626" y="1666614"/>
                </a:lnTo>
                <a:lnTo>
                  <a:pt x="2238678" y="1666609"/>
                </a:lnTo>
                <a:lnTo>
                  <a:pt x="2437121" y="1666609"/>
                </a:lnTo>
                <a:lnTo>
                  <a:pt x="4852504" y="4081992"/>
                </a:lnTo>
                <a:lnTo>
                  <a:pt x="4852504" y="4081992"/>
                </a:lnTo>
                <a:lnTo>
                  <a:pt x="5438339" y="4667826"/>
                </a:lnTo>
                <a:lnTo>
                  <a:pt x="4239234" y="5866931"/>
                </a:lnTo>
                <a:lnTo>
                  <a:pt x="4239231" y="5866931"/>
                </a:lnTo>
                <a:lnTo>
                  <a:pt x="3587136" y="6519027"/>
                </a:lnTo>
                <a:lnTo>
                  <a:pt x="1094671" y="6519027"/>
                </a:lnTo>
                <a:cubicBezTo>
                  <a:pt x="490102" y="6519027"/>
                  <a:pt x="0" y="6028927"/>
                  <a:pt x="0" y="5424358"/>
                </a:cubicBezTo>
                <a:lnTo>
                  <a:pt x="2" y="1045806"/>
                </a:lnTo>
                <a:cubicBezTo>
                  <a:pt x="1" y="554593"/>
                  <a:pt x="323545" y="138947"/>
                  <a:pt x="769151" y="351"/>
                </a:cubicBezTo>
                <a:lnTo>
                  <a:pt x="770511" y="0"/>
                </a:lnTo>
                <a:lnTo>
                  <a:pt x="1382264" y="611753"/>
                </a:lnTo>
                <a:lnTo>
                  <a:pt x="1340282" y="621965"/>
                </a:lnTo>
                <a:lnTo>
                  <a:pt x="1382265" y="611753"/>
                </a:lnTo>
                <a:close/>
              </a:path>
            </a:pathLst>
          </a:cu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65" name="Freeform: Shape 64">
            <a:extLst>
              <a:ext uri="{FF2B5EF4-FFF2-40B4-BE49-F238E27FC236}">
                <a16:creationId xmlns:a16="http://schemas.microsoft.com/office/drawing/2014/main" id="{BC3F5183-5EF5-0250-9CF8-C3E7BEDDB0E2}"/>
              </a:ext>
            </a:extLst>
          </p:cNvPr>
          <p:cNvSpPr/>
          <p:nvPr/>
        </p:nvSpPr>
        <p:spPr>
          <a:xfrm rot="2700000">
            <a:off x="5298842" y="6131192"/>
            <a:ext cx="1264932" cy="1264932"/>
          </a:xfrm>
          <a:custGeom>
            <a:avLst/>
            <a:gdLst>
              <a:gd name="connsiteX0" fmla="*/ 62239 w 1264932"/>
              <a:gd name="connsiteY0" fmla="*/ 62240 h 1264932"/>
              <a:gd name="connsiteX1" fmla="*/ 212499 w 1264932"/>
              <a:gd name="connsiteY1" fmla="*/ 1 h 1264932"/>
              <a:gd name="connsiteX2" fmla="*/ 1062473 w 1264932"/>
              <a:gd name="connsiteY2" fmla="*/ 0 h 1264932"/>
              <a:gd name="connsiteX3" fmla="*/ 1258274 w 1264932"/>
              <a:gd name="connsiteY3" fmla="*/ 129785 h 1264932"/>
              <a:gd name="connsiteX4" fmla="*/ 1264932 w 1264932"/>
              <a:gd name="connsiteY4" fmla="*/ 151232 h 1264932"/>
              <a:gd name="connsiteX5" fmla="*/ 151232 w 1264932"/>
              <a:gd name="connsiteY5" fmla="*/ 1264932 h 1264932"/>
              <a:gd name="connsiteX6" fmla="*/ 129785 w 1264932"/>
              <a:gd name="connsiteY6" fmla="*/ 1258274 h 1264932"/>
              <a:gd name="connsiteX7" fmla="*/ 0 w 1264932"/>
              <a:gd name="connsiteY7" fmla="*/ 1062474 h 1264932"/>
              <a:gd name="connsiteX8" fmla="*/ 0 w 1264932"/>
              <a:gd name="connsiteY8" fmla="*/ 212500 h 1264932"/>
              <a:gd name="connsiteX9" fmla="*/ 62239 w 1264932"/>
              <a:gd name="connsiteY9" fmla="*/ 62240 h 12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932" h="1264932">
                <a:moveTo>
                  <a:pt x="62239" y="62240"/>
                </a:moveTo>
                <a:cubicBezTo>
                  <a:pt x="100694" y="23785"/>
                  <a:pt x="153819" y="0"/>
                  <a:pt x="212499" y="1"/>
                </a:cubicBezTo>
                <a:lnTo>
                  <a:pt x="1062473" y="0"/>
                </a:lnTo>
                <a:cubicBezTo>
                  <a:pt x="1150494" y="0"/>
                  <a:pt x="1226016" y="53515"/>
                  <a:pt x="1258274" y="129785"/>
                </a:cubicBezTo>
                <a:lnTo>
                  <a:pt x="1264932" y="151232"/>
                </a:lnTo>
                <a:lnTo>
                  <a:pt x="151232" y="1264932"/>
                </a:lnTo>
                <a:lnTo>
                  <a:pt x="129785" y="1258274"/>
                </a:lnTo>
                <a:cubicBezTo>
                  <a:pt x="53515" y="1226016"/>
                  <a:pt x="0" y="1150494"/>
                  <a:pt x="0" y="1062474"/>
                </a:cubicBezTo>
                <a:lnTo>
                  <a:pt x="0" y="212500"/>
                </a:lnTo>
                <a:cubicBezTo>
                  <a:pt x="0" y="153820"/>
                  <a:pt x="23784" y="100695"/>
                  <a:pt x="62239" y="62240"/>
                </a:cubicBezTo>
                <a:close/>
              </a:path>
            </a:pathLst>
          </a:custGeom>
          <a:solidFill>
            <a:schemeClr val="bg1">
              <a:alpha val="8000"/>
            </a:schemeClr>
          </a:solidFill>
          <a:ln w="27090" cap="flat">
            <a:noFill/>
            <a:prstDash val="solid"/>
            <a:miter/>
          </a:ln>
        </p:spPr>
        <p:txBody>
          <a:bodyPr rtlCol="0" anchor="ctr"/>
          <a:lstStyle/>
          <a:p>
            <a:endParaRPr lang="en-IN"/>
          </a:p>
        </p:txBody>
      </p:sp>
      <p:grpSp>
        <p:nvGrpSpPr>
          <p:cNvPr id="75" name="Group 74">
            <a:extLst>
              <a:ext uri="{FF2B5EF4-FFF2-40B4-BE49-F238E27FC236}">
                <a16:creationId xmlns:a16="http://schemas.microsoft.com/office/drawing/2014/main" id="{15AF2634-77E6-D934-38DF-5BC178B389E4}"/>
              </a:ext>
            </a:extLst>
          </p:cNvPr>
          <p:cNvGrpSpPr/>
          <p:nvPr/>
        </p:nvGrpSpPr>
        <p:grpSpPr>
          <a:xfrm flipH="1">
            <a:off x="424418" y="2268211"/>
            <a:ext cx="4639164" cy="4241904"/>
            <a:chOff x="2087769" y="2723634"/>
            <a:chExt cx="4220086" cy="3858713"/>
          </a:xfrm>
        </p:grpSpPr>
        <p:sp>
          <p:nvSpPr>
            <p:cNvPr id="12" name="Freeform: Shape 11">
              <a:extLst>
                <a:ext uri="{FF2B5EF4-FFF2-40B4-BE49-F238E27FC236}">
                  <a16:creationId xmlns:a16="http://schemas.microsoft.com/office/drawing/2014/main" id="{F7B62BBC-DD6A-9456-822D-A6CE37B214F9}"/>
                </a:ext>
              </a:extLst>
            </p:cNvPr>
            <p:cNvSpPr/>
            <p:nvPr/>
          </p:nvSpPr>
          <p:spPr>
            <a:xfrm>
              <a:off x="2087769" y="2723634"/>
              <a:ext cx="4137943" cy="3858713"/>
            </a:xfrm>
            <a:custGeom>
              <a:avLst/>
              <a:gdLst>
                <a:gd name="connsiteX0" fmla="*/ 4137184 w 4137943"/>
                <a:gd name="connsiteY0" fmla="*/ 2451322 h 3858713"/>
                <a:gd name="connsiteX1" fmla="*/ 2998572 w 4137943"/>
                <a:gd name="connsiteY1" fmla="*/ 3589934 h 3858713"/>
                <a:gd name="connsiteX2" fmla="*/ 1697302 w 4137943"/>
                <a:gd name="connsiteY2" fmla="*/ 3589934 h 3858713"/>
                <a:gd name="connsiteX3" fmla="*/ 268074 w 4137943"/>
                <a:gd name="connsiteY3" fmla="*/ 2160977 h 3858713"/>
                <a:gd name="connsiteX4" fmla="*/ 268074 w 4137943"/>
                <a:gd name="connsiteY4" fmla="*/ 859706 h 3858713"/>
                <a:gd name="connsiteX5" fmla="*/ 1127996 w 4137943"/>
                <a:gd name="connsiteY5" fmla="*/ 55 h 3858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7943" h="3858713">
                  <a:moveTo>
                    <a:pt x="4137184" y="2451322"/>
                  </a:moveTo>
                  <a:lnTo>
                    <a:pt x="2998572" y="3589934"/>
                  </a:lnTo>
                  <a:cubicBezTo>
                    <a:pt x="2638879" y="3948380"/>
                    <a:pt x="2056995" y="3948380"/>
                    <a:pt x="1697302" y="3589934"/>
                  </a:cubicBezTo>
                  <a:lnTo>
                    <a:pt x="268074" y="2160977"/>
                  </a:lnTo>
                  <a:cubicBezTo>
                    <a:pt x="-90371" y="1801284"/>
                    <a:pt x="-90371" y="1219399"/>
                    <a:pt x="268074" y="859706"/>
                  </a:cubicBezTo>
                  <a:lnTo>
                    <a:pt x="1127996" y="55"/>
                  </a:lnTo>
                </a:path>
              </a:pathLst>
            </a:custGeom>
            <a:noFill/>
            <a:ln w="15171" cap="flat">
              <a:solidFill>
                <a:schemeClr val="bg1"/>
              </a:solid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784BEBDC-8478-B782-E343-BCB30CB2723E}"/>
                </a:ext>
              </a:extLst>
            </p:cNvPr>
            <p:cNvSpPr/>
            <p:nvPr/>
          </p:nvSpPr>
          <p:spPr>
            <a:xfrm>
              <a:off x="6143570" y="5093030"/>
              <a:ext cx="164285" cy="164285"/>
            </a:xfrm>
            <a:custGeom>
              <a:avLst/>
              <a:gdLst>
                <a:gd name="connsiteX0" fmla="*/ 164285 w 164285"/>
                <a:gd name="connsiteY0" fmla="*/ 82142 h 164285"/>
                <a:gd name="connsiteX1" fmla="*/ 82143 w 164285"/>
                <a:gd name="connsiteY1" fmla="*/ 164285 h 164285"/>
                <a:gd name="connsiteX2" fmla="*/ 0 w 164285"/>
                <a:gd name="connsiteY2" fmla="*/ 82142 h 164285"/>
                <a:gd name="connsiteX3" fmla="*/ 82143 w 164285"/>
                <a:gd name="connsiteY3" fmla="*/ 0 h 164285"/>
                <a:gd name="connsiteX4" fmla="*/ 164285 w 164285"/>
                <a:gd name="connsiteY4" fmla="*/ 82142 h 164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285" h="164285">
                  <a:moveTo>
                    <a:pt x="164285" y="82142"/>
                  </a:moveTo>
                  <a:cubicBezTo>
                    <a:pt x="164285" y="127509"/>
                    <a:pt x="127508" y="164285"/>
                    <a:pt x="82143" y="164285"/>
                  </a:cubicBezTo>
                  <a:cubicBezTo>
                    <a:pt x="36777" y="164285"/>
                    <a:pt x="0" y="127509"/>
                    <a:pt x="0" y="82142"/>
                  </a:cubicBezTo>
                  <a:cubicBezTo>
                    <a:pt x="0" y="36776"/>
                    <a:pt x="36777" y="0"/>
                    <a:pt x="82143" y="0"/>
                  </a:cubicBezTo>
                  <a:cubicBezTo>
                    <a:pt x="127508" y="0"/>
                    <a:pt x="164285" y="36776"/>
                    <a:pt x="164285" y="82142"/>
                  </a:cubicBezTo>
                  <a:close/>
                </a:path>
              </a:pathLst>
            </a:custGeom>
            <a:solidFill>
              <a:schemeClr val="bg1"/>
            </a:solidFill>
            <a:ln w="27090" cap="flat">
              <a:noFill/>
              <a:prstDash val="solid"/>
              <a:miter/>
            </a:ln>
          </p:spPr>
          <p:txBody>
            <a:bodyPr rtlCol="0" anchor="ctr"/>
            <a:lstStyle/>
            <a:p>
              <a:endParaRPr lang="en-IN"/>
            </a:p>
          </p:txBody>
        </p:sp>
      </p:grpSp>
      <p:sp>
        <p:nvSpPr>
          <p:cNvPr id="76" name="Rectangle: Rounded Corners 75">
            <a:extLst>
              <a:ext uri="{FF2B5EF4-FFF2-40B4-BE49-F238E27FC236}">
                <a16:creationId xmlns:a16="http://schemas.microsoft.com/office/drawing/2014/main" id="{2601DC2E-3A76-D59A-21FF-912BD645B034}"/>
              </a:ext>
            </a:extLst>
          </p:cNvPr>
          <p:cNvSpPr/>
          <p:nvPr/>
        </p:nvSpPr>
        <p:spPr>
          <a:xfrm rot="18949176">
            <a:off x="829438" y="2190035"/>
            <a:ext cx="3365512" cy="3365512"/>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nvGrpSpPr>
          <p:cNvPr id="80" name="Group 79">
            <a:extLst>
              <a:ext uri="{FF2B5EF4-FFF2-40B4-BE49-F238E27FC236}">
                <a16:creationId xmlns:a16="http://schemas.microsoft.com/office/drawing/2014/main" id="{36A5D721-160C-825E-51EE-38BDF3798D8B}"/>
              </a:ext>
            </a:extLst>
          </p:cNvPr>
          <p:cNvGrpSpPr/>
          <p:nvPr/>
        </p:nvGrpSpPr>
        <p:grpSpPr>
          <a:xfrm>
            <a:off x="6823948" y="379834"/>
            <a:ext cx="4863365" cy="6087467"/>
            <a:chOff x="6925548" y="611689"/>
            <a:chExt cx="4863365" cy="6087467"/>
          </a:xfrm>
        </p:grpSpPr>
        <p:sp>
          <p:nvSpPr>
            <p:cNvPr id="78" name="TextBox 77">
              <a:extLst>
                <a:ext uri="{FF2B5EF4-FFF2-40B4-BE49-F238E27FC236}">
                  <a16:creationId xmlns:a16="http://schemas.microsoft.com/office/drawing/2014/main" id="{EF1BE792-DF1D-58DF-359F-2D922B68C2AF}"/>
                </a:ext>
              </a:extLst>
            </p:cNvPr>
            <p:cNvSpPr txBox="1"/>
            <p:nvPr/>
          </p:nvSpPr>
          <p:spPr>
            <a:xfrm>
              <a:off x="6927436" y="611689"/>
              <a:ext cx="4861477" cy="1323439"/>
            </a:xfrm>
            <a:prstGeom prst="rect">
              <a:avLst/>
            </a:prstGeom>
            <a:noFill/>
          </p:spPr>
          <p:txBody>
            <a:bodyPr wrap="square" lIns="91440" tIns="45720" rIns="91440" bIns="45720" anchor="t">
              <a:spAutoFit/>
            </a:bodyPr>
            <a:lstStyle/>
            <a:p>
              <a:r>
                <a:rPr lang="en-IN" sz="4000" b="1">
                  <a:solidFill>
                    <a:schemeClr val="bg1"/>
                  </a:solidFill>
                  <a:latin typeface="Montserrat"/>
                </a:rPr>
                <a:t>OVERVIEW OF THE SYSTEM</a:t>
              </a:r>
              <a:endParaRPr lang="en-IN" sz="4000" b="1">
                <a:solidFill>
                  <a:schemeClr val="bg1"/>
                </a:solidFill>
                <a:latin typeface="Montserrat" panose="00000500000000000000" pitchFamily="2" charset="0"/>
              </a:endParaRPr>
            </a:p>
          </p:txBody>
        </p:sp>
        <p:sp>
          <p:nvSpPr>
            <p:cNvPr id="79" name="TextBox 78">
              <a:extLst>
                <a:ext uri="{FF2B5EF4-FFF2-40B4-BE49-F238E27FC236}">
                  <a16:creationId xmlns:a16="http://schemas.microsoft.com/office/drawing/2014/main" id="{ED3A34DD-FB89-4934-E5B9-87EBB9D151DD}"/>
                </a:ext>
              </a:extLst>
            </p:cNvPr>
            <p:cNvSpPr txBox="1"/>
            <p:nvPr/>
          </p:nvSpPr>
          <p:spPr>
            <a:xfrm>
              <a:off x="6925548" y="2080135"/>
              <a:ext cx="3844925" cy="4619021"/>
            </a:xfrm>
            <a:prstGeom prst="rect">
              <a:avLst/>
            </a:prstGeom>
            <a:noFill/>
          </p:spPr>
          <p:txBody>
            <a:bodyPr wrap="square" lIns="91440" tIns="45720" rIns="91440" bIns="45720" anchor="t">
              <a:spAutoFit/>
            </a:bodyPr>
            <a:lstStyle/>
            <a:p>
              <a:pPr>
                <a:lnSpc>
                  <a:spcPct val="150000"/>
                </a:lnSpc>
              </a:pPr>
              <a:r>
                <a:rPr lang="en-US">
                  <a:solidFill>
                    <a:schemeClr val="bg1"/>
                  </a:solidFill>
                  <a:ea typeface="+mn-lt"/>
                  <a:cs typeface="+mn-lt"/>
                </a:rPr>
                <a:t>The </a:t>
              </a:r>
              <a:r>
                <a:rPr lang="en-US" b="1">
                  <a:solidFill>
                    <a:schemeClr val="bg1"/>
                  </a:solidFill>
                  <a:ea typeface="+mn-lt"/>
                  <a:cs typeface="+mn-lt"/>
                </a:rPr>
                <a:t>Online Chatbot-based Ticketing System</a:t>
              </a:r>
              <a:r>
                <a:rPr lang="en-US">
                  <a:solidFill>
                    <a:schemeClr val="bg1"/>
                  </a:solidFill>
                  <a:ea typeface="+mn-lt"/>
                  <a:cs typeface="+mn-lt"/>
                </a:rPr>
                <a:t> is designed to streamline the ticket booking process for museums</a:t>
              </a:r>
              <a:r>
                <a:rPr lang="en-US" b="0" i="0">
                  <a:solidFill>
                    <a:schemeClr val="bg1"/>
                  </a:solidFill>
                  <a:effectLst/>
                  <a:ea typeface="+mn-lt"/>
                  <a:cs typeface="+mn-lt"/>
                </a:rPr>
                <a:t>, </a:t>
              </a:r>
              <a:r>
                <a:rPr lang="en-US">
                  <a:solidFill>
                    <a:schemeClr val="bg1"/>
                  </a:solidFill>
                  <a:ea typeface="+mn-lt"/>
                  <a:cs typeface="+mn-lt"/>
                </a:rPr>
                <a:t>addressing inefficiencies commonly found in manual systems. This system allows visitors </a:t>
              </a:r>
              <a:r>
                <a:rPr lang="en-US" b="0" i="0">
                  <a:solidFill>
                    <a:schemeClr val="bg1"/>
                  </a:solidFill>
                  <a:effectLst/>
                  <a:ea typeface="+mn-lt"/>
                  <a:cs typeface="+mn-lt"/>
                </a:rPr>
                <a:t>to interact with </a:t>
              </a:r>
              <a:r>
                <a:rPr lang="en-US">
                  <a:solidFill>
                    <a:schemeClr val="bg1"/>
                  </a:solidFill>
                  <a:ea typeface="+mn-lt"/>
                  <a:cs typeface="+mn-lt"/>
                </a:rPr>
                <a:t>an AI-powered chatbot to book tickets quickly </a:t>
              </a:r>
              <a:r>
                <a:rPr lang="en-US" b="0" i="0">
                  <a:solidFill>
                    <a:schemeClr val="bg1"/>
                  </a:solidFill>
                  <a:effectLst/>
                  <a:ea typeface="+mn-lt"/>
                  <a:cs typeface="+mn-lt"/>
                </a:rPr>
                <a:t>and </a:t>
              </a:r>
              <a:r>
                <a:rPr lang="en-US">
                  <a:solidFill>
                    <a:schemeClr val="bg1"/>
                  </a:solidFill>
                  <a:ea typeface="+mn-lt"/>
                  <a:cs typeface="+mn-lt"/>
                </a:rPr>
                <a:t>easily</a:t>
              </a:r>
              <a:r>
                <a:rPr lang="en-US" b="0" i="0">
                  <a:solidFill>
                    <a:schemeClr val="bg1"/>
                  </a:solidFill>
                  <a:effectLst/>
                  <a:latin typeface="Montserrat"/>
                </a:rPr>
                <a:t>.</a:t>
              </a:r>
              <a:r>
                <a:rPr lang="en-US">
                  <a:solidFill>
                    <a:schemeClr val="bg1"/>
                  </a:solidFill>
                  <a:latin typeface="Montserrat"/>
                  <a:ea typeface="+mn-lt"/>
                  <a:cs typeface="+mn-lt"/>
                </a:rPr>
                <a:t> </a:t>
              </a:r>
              <a:r>
                <a:rPr lang="en-US">
                  <a:solidFill>
                    <a:schemeClr val="bg1"/>
                  </a:solidFill>
                  <a:ea typeface="+mn-lt"/>
                  <a:cs typeface="+mn-lt"/>
                </a:rPr>
                <a:t>By automating and digitizing the process it will positively impact the museum’s reputation and visitor turnout.</a:t>
              </a:r>
              <a:endParaRPr lang="en-IN">
                <a:solidFill>
                  <a:schemeClr val="bg1"/>
                </a:solidFill>
                <a:latin typeface="Montserrat"/>
              </a:endParaRPr>
            </a:p>
          </p:txBody>
        </p:sp>
      </p:grpSp>
      <p:grpSp>
        <p:nvGrpSpPr>
          <p:cNvPr id="101" name="Group 100">
            <a:extLst>
              <a:ext uri="{FF2B5EF4-FFF2-40B4-BE49-F238E27FC236}">
                <a16:creationId xmlns:a16="http://schemas.microsoft.com/office/drawing/2014/main" id="{757CD442-FC26-0AA5-8DAC-F2F71B6CF458}"/>
              </a:ext>
            </a:extLst>
          </p:cNvPr>
          <p:cNvGrpSpPr/>
          <p:nvPr/>
        </p:nvGrpSpPr>
        <p:grpSpPr>
          <a:xfrm>
            <a:off x="760298" y="384400"/>
            <a:ext cx="4687044" cy="5925003"/>
            <a:chOff x="10470918" y="408091"/>
            <a:chExt cx="4687044" cy="5925003"/>
          </a:xfrm>
        </p:grpSpPr>
        <p:pic>
          <p:nvPicPr>
            <p:cNvPr id="90" name="Picture 89" descr="A white and blue robot&#10;&#10;Description automatically generated with medium confidence">
              <a:extLst>
                <a:ext uri="{FF2B5EF4-FFF2-40B4-BE49-F238E27FC236}">
                  <a16:creationId xmlns:a16="http://schemas.microsoft.com/office/drawing/2014/main" id="{2C773238-8F90-4B3C-3178-19FCD72E200F}"/>
                </a:ext>
              </a:extLst>
            </p:cNvPr>
            <p:cNvPicPr>
              <a:picLocks noChangeAspect="1"/>
            </p:cNvPicPr>
            <p:nvPr/>
          </p:nvPicPr>
          <p:blipFill>
            <a:blip r:embed="rId2">
              <a:extLst>
                <a:ext uri="{28A0092B-C50C-407E-A947-70E740481C1C}">
                  <a14:useLocalDpi xmlns:a14="http://schemas.microsoft.com/office/drawing/2010/main" val="0"/>
                </a:ext>
              </a:extLst>
            </a:blip>
            <a:srcRect t="22932" r="16780" b="4587"/>
            <a:stretch>
              <a:fillRect/>
            </a:stretch>
          </p:blipFill>
          <p:spPr>
            <a:xfrm>
              <a:off x="10470918" y="1748382"/>
              <a:ext cx="3898965" cy="4294538"/>
            </a:xfrm>
            <a:custGeom>
              <a:avLst/>
              <a:gdLst>
                <a:gd name="connsiteX0" fmla="*/ 1782413 w 3898965"/>
                <a:gd name="connsiteY0" fmla="*/ 58 h 4294538"/>
                <a:gd name="connsiteX1" fmla="*/ 2176660 w 3898965"/>
                <a:gd name="connsiteY1" fmla="*/ 170007 h 4294538"/>
                <a:gd name="connsiteX2" fmla="*/ 3740306 w 3898965"/>
                <a:gd name="connsiteY2" fmla="*/ 1779040 h 4294538"/>
                <a:gd name="connsiteX3" fmla="*/ 3728958 w 3898965"/>
                <a:gd name="connsiteY3" fmla="*/ 2572233 h 4294538"/>
                <a:gd name="connsiteX4" fmla="*/ 2119926 w 3898965"/>
                <a:gd name="connsiteY4" fmla="*/ 4135879 h 4294538"/>
                <a:gd name="connsiteX5" fmla="*/ 1326732 w 3898965"/>
                <a:gd name="connsiteY5" fmla="*/ 4124532 h 4294538"/>
                <a:gd name="connsiteX6" fmla="*/ 0 w 3898965"/>
                <a:gd name="connsiteY6" fmla="*/ 2759290 h 4294538"/>
                <a:gd name="connsiteX7" fmla="*/ 0 w 3898965"/>
                <a:gd name="connsiteY7" fmla="*/ 1503102 h 4294538"/>
                <a:gd name="connsiteX8" fmla="*/ 1383466 w 3898965"/>
                <a:gd name="connsiteY8" fmla="*/ 158659 h 4294538"/>
                <a:gd name="connsiteX9" fmla="*/ 1782413 w 3898965"/>
                <a:gd name="connsiteY9" fmla="*/ 58 h 429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8965" h="4294538">
                  <a:moveTo>
                    <a:pt x="1782413" y="58"/>
                  </a:moveTo>
                  <a:cubicBezTo>
                    <a:pt x="1925953" y="2111"/>
                    <a:pt x="2068710" y="58923"/>
                    <a:pt x="2176660" y="170007"/>
                  </a:cubicBezTo>
                  <a:lnTo>
                    <a:pt x="3740306" y="1779040"/>
                  </a:lnTo>
                  <a:cubicBezTo>
                    <a:pt x="3956207" y="2001207"/>
                    <a:pt x="3951126" y="2356332"/>
                    <a:pt x="3728958" y="2572233"/>
                  </a:cubicBezTo>
                  <a:lnTo>
                    <a:pt x="2119926" y="4135879"/>
                  </a:lnTo>
                  <a:cubicBezTo>
                    <a:pt x="1897758" y="4351780"/>
                    <a:pt x="1542633" y="4346699"/>
                    <a:pt x="1326732" y="4124532"/>
                  </a:cubicBezTo>
                  <a:lnTo>
                    <a:pt x="0" y="2759290"/>
                  </a:lnTo>
                  <a:lnTo>
                    <a:pt x="0" y="1503102"/>
                  </a:lnTo>
                  <a:lnTo>
                    <a:pt x="1383466" y="158659"/>
                  </a:lnTo>
                  <a:cubicBezTo>
                    <a:pt x="1494550" y="50709"/>
                    <a:pt x="1638873" y="-1996"/>
                    <a:pt x="1782413" y="58"/>
                  </a:cubicBezTo>
                  <a:close/>
                </a:path>
              </a:pathLst>
            </a:custGeom>
          </p:spPr>
        </p:pic>
        <p:pic>
          <p:nvPicPr>
            <p:cNvPr id="99" name="Picture 98" descr="A white and blue robot&#10;&#10;Description automatically generated with medium confidence">
              <a:extLst>
                <a:ext uri="{FF2B5EF4-FFF2-40B4-BE49-F238E27FC236}">
                  <a16:creationId xmlns:a16="http://schemas.microsoft.com/office/drawing/2014/main" id="{60E2B889-3A9D-BF70-C3B1-C353543C37A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10472821" y="408091"/>
              <a:ext cx="4685141" cy="5925003"/>
            </a:xfrm>
            <a:custGeom>
              <a:avLst/>
              <a:gdLst>
                <a:gd name="connsiteX0" fmla="*/ 0 w 4685141"/>
                <a:gd name="connsiteY0" fmla="*/ 0 h 5925003"/>
                <a:gd name="connsiteX1" fmla="*/ 4685141 w 4685141"/>
                <a:gd name="connsiteY1" fmla="*/ 0 h 5925003"/>
                <a:gd name="connsiteX2" fmla="*/ 4685141 w 4685141"/>
                <a:gd name="connsiteY2" fmla="*/ 5925003 h 5925003"/>
                <a:gd name="connsiteX3" fmla="*/ 3779812 w 4685141"/>
                <a:gd name="connsiteY3" fmla="*/ 5925003 h 5925003"/>
                <a:gd name="connsiteX4" fmla="*/ 3779812 w 4685141"/>
                <a:gd name="connsiteY4" fmla="*/ 3870472 h 5925003"/>
                <a:gd name="connsiteX5" fmla="*/ 3802087 w 4685141"/>
                <a:gd name="connsiteY5" fmla="*/ 3843985 h 5925003"/>
                <a:gd name="connsiteX6" fmla="*/ 3740306 w 4685141"/>
                <a:gd name="connsiteY6" fmla="*/ 3137749 h 5925003"/>
                <a:gd name="connsiteX7" fmla="*/ 2176660 w 4685141"/>
                <a:gd name="connsiteY7" fmla="*/ 1528716 h 5925003"/>
                <a:gd name="connsiteX8" fmla="*/ 1383466 w 4685141"/>
                <a:gd name="connsiteY8" fmla="*/ 1517368 h 5925003"/>
                <a:gd name="connsiteX9" fmla="*/ 0 w 4685141"/>
                <a:gd name="connsiteY9" fmla="*/ 2861811 h 5925003"/>
                <a:gd name="connsiteX10" fmla="*/ 0 w 4685141"/>
                <a:gd name="connsiteY10" fmla="*/ 0 h 592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85141" h="5925003">
                  <a:moveTo>
                    <a:pt x="0" y="0"/>
                  </a:moveTo>
                  <a:lnTo>
                    <a:pt x="4685141" y="0"/>
                  </a:lnTo>
                  <a:lnTo>
                    <a:pt x="4685141" y="5925003"/>
                  </a:lnTo>
                  <a:lnTo>
                    <a:pt x="3779812" y="5925003"/>
                  </a:lnTo>
                  <a:lnTo>
                    <a:pt x="3779812" y="3870472"/>
                  </a:lnTo>
                  <a:lnTo>
                    <a:pt x="3802087" y="3843985"/>
                  </a:lnTo>
                  <a:cubicBezTo>
                    <a:pt x="3948943" y="3628337"/>
                    <a:pt x="3929219" y="3332145"/>
                    <a:pt x="3740306" y="3137749"/>
                  </a:cubicBezTo>
                  <a:lnTo>
                    <a:pt x="2176660" y="1528716"/>
                  </a:lnTo>
                  <a:cubicBezTo>
                    <a:pt x="1960759" y="1306548"/>
                    <a:pt x="1605634" y="1301468"/>
                    <a:pt x="1383466" y="1517368"/>
                  </a:cubicBezTo>
                  <a:lnTo>
                    <a:pt x="0" y="2861811"/>
                  </a:lnTo>
                  <a:lnTo>
                    <a:pt x="0" y="0"/>
                  </a:lnTo>
                  <a:close/>
                </a:path>
              </a:pathLst>
            </a:custGeom>
          </p:spPr>
        </p:pic>
      </p:grpSp>
    </p:spTree>
    <p:extLst>
      <p:ext uri="{BB962C8B-B14F-4D97-AF65-F5344CB8AC3E}">
        <p14:creationId xmlns:p14="http://schemas.microsoft.com/office/powerpoint/2010/main" val="1690956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9F67AF9D-3BA9-3431-A35B-56BB30B5AA8E}"/>
              </a:ext>
            </a:extLst>
          </p:cNvPr>
          <p:cNvSpPr/>
          <p:nvPr/>
        </p:nvSpPr>
        <p:spPr>
          <a:xfrm>
            <a:off x="6137570" y="0"/>
            <a:ext cx="6061266" cy="6862608"/>
          </a:xfrm>
          <a:custGeom>
            <a:avLst/>
            <a:gdLst>
              <a:gd name="connsiteX0" fmla="*/ 6060189 w 6061266"/>
              <a:gd name="connsiteY0" fmla="*/ -396 h 6862608"/>
              <a:gd name="connsiteX1" fmla="*/ 6060189 w 6061266"/>
              <a:gd name="connsiteY1" fmla="*/ 6862213 h 6862608"/>
              <a:gd name="connsiteX2" fmla="*/ 3304519 w 6061266"/>
              <a:gd name="connsiteY2" fmla="*/ 6862213 h 6862608"/>
              <a:gd name="connsiteX3" fmla="*/ 449098 w 6061266"/>
              <a:gd name="connsiteY3" fmla="*/ 4006249 h 6862608"/>
              <a:gd name="connsiteX4" fmla="*/ 447741 w 6061266"/>
              <a:gd name="connsiteY4" fmla="*/ 1835732 h 6862608"/>
              <a:gd name="connsiteX5" fmla="*/ 449098 w 6061266"/>
              <a:gd name="connsiteY5" fmla="*/ 1834458 h 6862608"/>
              <a:gd name="connsiteX6" fmla="*/ 2283951 w 6061266"/>
              <a:gd name="connsiteY6" fmla="*/ -396 h 68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61266" h="6862608">
                <a:moveTo>
                  <a:pt x="6060189" y="-396"/>
                </a:moveTo>
                <a:lnTo>
                  <a:pt x="6060189" y="6862213"/>
                </a:lnTo>
                <a:lnTo>
                  <a:pt x="3304519" y="6862213"/>
                </a:lnTo>
                <a:lnTo>
                  <a:pt x="449098" y="4006249"/>
                </a:lnTo>
                <a:cubicBezTo>
                  <a:pt x="-150502" y="3407244"/>
                  <a:pt x="-151316" y="2435468"/>
                  <a:pt x="447741" y="1835732"/>
                </a:cubicBezTo>
                <a:cubicBezTo>
                  <a:pt x="448284" y="1835326"/>
                  <a:pt x="448555" y="1834892"/>
                  <a:pt x="449098" y="1834458"/>
                </a:cubicBezTo>
                <a:lnTo>
                  <a:pt x="2283951" y="-396"/>
                </a:lnTo>
                <a:close/>
              </a:path>
            </a:pathLst>
          </a:custGeom>
          <a:gradFill>
            <a:gsLst>
              <a:gs pos="0">
                <a:srgbClr val="A327E1"/>
              </a:gs>
              <a:gs pos="40000">
                <a:srgbClr val="8227DF"/>
              </a:gs>
              <a:gs pos="100000">
                <a:srgbClr val="4826DC"/>
              </a:gs>
            </a:gsLst>
            <a:lin ang="18900000" scaled="1"/>
          </a:gradFill>
          <a:ln w="253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7" name="Freeform: Shape 6">
            <a:extLst>
              <a:ext uri="{FF2B5EF4-FFF2-40B4-BE49-F238E27FC236}">
                <a16:creationId xmlns:a16="http://schemas.microsoft.com/office/drawing/2014/main" id="{BB096323-45C7-8330-AD7D-0F15411CFE51}"/>
              </a:ext>
            </a:extLst>
          </p:cNvPr>
          <p:cNvSpPr/>
          <p:nvPr/>
        </p:nvSpPr>
        <p:spPr>
          <a:xfrm>
            <a:off x="5046931" y="1239318"/>
            <a:ext cx="3017316" cy="5622475"/>
          </a:xfrm>
          <a:custGeom>
            <a:avLst/>
            <a:gdLst>
              <a:gd name="connsiteX0" fmla="*/ 577177 w 3017316"/>
              <a:gd name="connsiteY0" fmla="*/ 5150424 h 5622475"/>
              <a:gd name="connsiteX1" fmla="*/ 1048835 w 3017316"/>
              <a:gd name="connsiteY1" fmla="*/ 5622080 h 5622475"/>
              <a:gd name="connsiteX2" fmla="*/ 1021728 w 3017316"/>
              <a:gd name="connsiteY2" fmla="*/ 5622080 h 5622475"/>
              <a:gd name="connsiteX3" fmla="*/ 563353 w 3017316"/>
              <a:gd name="connsiteY3" fmla="*/ 5163706 h 5622475"/>
              <a:gd name="connsiteX4" fmla="*/ 562810 w 3017316"/>
              <a:gd name="connsiteY4" fmla="*/ 2439643 h 5622475"/>
              <a:gd name="connsiteX5" fmla="*/ 563353 w 3017316"/>
              <a:gd name="connsiteY5" fmla="*/ 2439209 h 5622475"/>
              <a:gd name="connsiteX6" fmla="*/ 3002957 w 3017316"/>
              <a:gd name="connsiteY6" fmla="*/ -396 h 5622475"/>
              <a:gd name="connsiteX7" fmla="*/ 3016239 w 3017316"/>
              <a:gd name="connsiteY7" fmla="*/ 13158 h 5622475"/>
              <a:gd name="connsiteX8" fmla="*/ 576635 w 3017316"/>
              <a:gd name="connsiteY8" fmla="*/ 2452762 h 5622475"/>
              <a:gd name="connsiteX9" fmla="*/ 576635 w 3017316"/>
              <a:gd name="connsiteY9" fmla="*/ 5150424 h 562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17316" h="5622475">
                <a:moveTo>
                  <a:pt x="577177" y="5150424"/>
                </a:moveTo>
                <a:lnTo>
                  <a:pt x="1048835" y="5622080"/>
                </a:lnTo>
                <a:lnTo>
                  <a:pt x="1021728" y="5622080"/>
                </a:lnTo>
                <a:lnTo>
                  <a:pt x="563353" y="5163706"/>
                </a:lnTo>
                <a:cubicBezTo>
                  <a:pt x="-189130" y="4411604"/>
                  <a:pt x="-189130" y="3191990"/>
                  <a:pt x="562810" y="2439643"/>
                </a:cubicBezTo>
                <a:cubicBezTo>
                  <a:pt x="563081" y="2439507"/>
                  <a:pt x="563081" y="2439345"/>
                  <a:pt x="563353" y="2439209"/>
                </a:cubicBezTo>
                <a:lnTo>
                  <a:pt x="3002957" y="-396"/>
                </a:lnTo>
                <a:lnTo>
                  <a:pt x="3016239" y="13158"/>
                </a:lnTo>
                <a:lnTo>
                  <a:pt x="576635" y="2452762"/>
                </a:lnTo>
                <a:cubicBezTo>
                  <a:pt x="-167986" y="3197873"/>
                  <a:pt x="-167986" y="4405313"/>
                  <a:pt x="576635" y="5150424"/>
                </a:cubicBezTo>
                <a:close/>
              </a:path>
            </a:pathLst>
          </a:custGeom>
          <a:solidFill>
            <a:srgbClr val="FFFFFF"/>
          </a:solidFill>
          <a:ln w="27093" cap="flat">
            <a:noFill/>
            <a:prstDash val="solid"/>
            <a:miter/>
          </a:ln>
        </p:spPr>
        <p:txBody>
          <a:bodyPr rtlCol="0" anchor="ctr"/>
          <a:lstStyle/>
          <a:p>
            <a:endParaRPr lang="en-IN"/>
          </a:p>
        </p:txBody>
      </p:sp>
      <p:sp>
        <p:nvSpPr>
          <p:cNvPr id="8" name="Rectangle: Rounded Corners 7">
            <a:extLst>
              <a:ext uri="{FF2B5EF4-FFF2-40B4-BE49-F238E27FC236}">
                <a16:creationId xmlns:a16="http://schemas.microsoft.com/office/drawing/2014/main" id="{FD07D448-B036-5B4A-BD45-80EC2F62178C}"/>
              </a:ext>
            </a:extLst>
          </p:cNvPr>
          <p:cNvSpPr/>
          <p:nvPr/>
        </p:nvSpPr>
        <p:spPr>
          <a:xfrm rot="2700000">
            <a:off x="5612356" y="531330"/>
            <a:ext cx="1006201" cy="1006201"/>
          </a:xfrm>
          <a:prstGeom prst="roundRect">
            <a:avLst/>
          </a:prstGeom>
          <a:solidFill>
            <a:schemeClr val="bg1">
              <a:alpha val="6000"/>
            </a:schemeClr>
          </a:soli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9" name="Freeform: Shape 8">
            <a:extLst>
              <a:ext uri="{FF2B5EF4-FFF2-40B4-BE49-F238E27FC236}">
                <a16:creationId xmlns:a16="http://schemas.microsoft.com/office/drawing/2014/main" id="{F8B13636-25C0-22E7-6488-1EA4E7562CAC}"/>
              </a:ext>
            </a:extLst>
          </p:cNvPr>
          <p:cNvSpPr/>
          <p:nvPr/>
        </p:nvSpPr>
        <p:spPr>
          <a:xfrm>
            <a:off x="7968833" y="1155288"/>
            <a:ext cx="179988" cy="179988"/>
          </a:xfrm>
          <a:custGeom>
            <a:avLst/>
            <a:gdLst>
              <a:gd name="connsiteX0" fmla="*/ 179988 w 179988"/>
              <a:gd name="connsiteY0" fmla="*/ 89994 h 179988"/>
              <a:gd name="connsiteX1" fmla="*/ 89994 w 179988"/>
              <a:gd name="connsiteY1" fmla="*/ 179989 h 179988"/>
              <a:gd name="connsiteX2" fmla="*/ -1 w 179988"/>
              <a:gd name="connsiteY2" fmla="*/ 89994 h 179988"/>
              <a:gd name="connsiteX3" fmla="*/ 89994 w 179988"/>
              <a:gd name="connsiteY3" fmla="*/ 0 h 179988"/>
              <a:gd name="connsiteX4" fmla="*/ 179988 w 179988"/>
              <a:gd name="connsiteY4" fmla="*/ 89994 h 179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88" h="179988">
                <a:moveTo>
                  <a:pt x="179988" y="89994"/>
                </a:moveTo>
                <a:cubicBezTo>
                  <a:pt x="179988" y="139697"/>
                  <a:pt x="139697" y="179989"/>
                  <a:pt x="89994" y="179989"/>
                </a:cubicBezTo>
                <a:cubicBezTo>
                  <a:pt x="40291" y="179989"/>
                  <a:pt x="-1" y="139697"/>
                  <a:pt x="-1" y="89994"/>
                </a:cubicBezTo>
                <a:cubicBezTo>
                  <a:pt x="-1" y="40292"/>
                  <a:pt x="40291" y="0"/>
                  <a:pt x="89994" y="0"/>
                </a:cubicBezTo>
                <a:cubicBezTo>
                  <a:pt x="139697" y="0"/>
                  <a:pt x="179988" y="40292"/>
                  <a:pt x="179988" y="89994"/>
                </a:cubicBezTo>
                <a:close/>
              </a:path>
            </a:pathLst>
          </a:custGeom>
          <a:solidFill>
            <a:srgbClr val="FFFFFF"/>
          </a:solidFill>
          <a:ln w="27093" cap="flat">
            <a:noFill/>
            <a:prstDash val="solid"/>
            <a:miter/>
          </a:ln>
        </p:spPr>
        <p:txBody>
          <a:bodyPr rtlCol="0" anchor="ctr"/>
          <a:lstStyle/>
          <a:p>
            <a:endParaRPr lang="en-IN"/>
          </a:p>
        </p:txBody>
      </p:sp>
      <p:grpSp>
        <p:nvGrpSpPr>
          <p:cNvPr id="19" name="Group 18">
            <a:extLst>
              <a:ext uri="{FF2B5EF4-FFF2-40B4-BE49-F238E27FC236}">
                <a16:creationId xmlns:a16="http://schemas.microsoft.com/office/drawing/2014/main" id="{5A072D63-CA03-D9B5-9FD4-F35D8CEBC649}"/>
              </a:ext>
            </a:extLst>
          </p:cNvPr>
          <p:cNvGrpSpPr/>
          <p:nvPr/>
        </p:nvGrpSpPr>
        <p:grpSpPr>
          <a:xfrm>
            <a:off x="420277" y="449441"/>
            <a:ext cx="4624792" cy="5145074"/>
            <a:chOff x="7234766" y="353338"/>
            <a:chExt cx="4624792" cy="5145074"/>
          </a:xfrm>
        </p:grpSpPr>
        <p:sp>
          <p:nvSpPr>
            <p:cNvPr id="20" name="TextBox 19">
              <a:extLst>
                <a:ext uri="{FF2B5EF4-FFF2-40B4-BE49-F238E27FC236}">
                  <a16:creationId xmlns:a16="http://schemas.microsoft.com/office/drawing/2014/main" id="{F37A935B-ED8F-71C5-70F2-A4C78235494C}"/>
                </a:ext>
              </a:extLst>
            </p:cNvPr>
            <p:cNvSpPr txBox="1"/>
            <p:nvPr/>
          </p:nvSpPr>
          <p:spPr>
            <a:xfrm>
              <a:off x="7234766" y="353338"/>
              <a:ext cx="4624792" cy="769441"/>
            </a:xfrm>
            <a:prstGeom prst="rect">
              <a:avLst/>
            </a:prstGeom>
            <a:noFill/>
          </p:spPr>
          <p:txBody>
            <a:bodyPr wrap="square" lIns="91440" tIns="45720" rIns="91440" bIns="45720" anchor="t">
              <a:spAutoFit/>
            </a:bodyPr>
            <a:lstStyle/>
            <a:p>
              <a:r>
                <a:rPr lang="en-IN" sz="4400" b="1">
                  <a:solidFill>
                    <a:schemeClr val="bg1"/>
                  </a:solidFill>
                  <a:latin typeface="Montserrat"/>
                </a:rPr>
                <a:t>KEY</a:t>
              </a:r>
              <a:r>
                <a:rPr lang="en-IN" sz="4400" b="1" i="0">
                  <a:solidFill>
                    <a:schemeClr val="bg1"/>
                  </a:solidFill>
                  <a:effectLst/>
                  <a:latin typeface="Montserrat"/>
                </a:rPr>
                <a:t> </a:t>
              </a:r>
              <a:r>
                <a:rPr lang="en-IN" sz="4400" b="1">
                  <a:solidFill>
                    <a:schemeClr val="bg1"/>
                  </a:solidFill>
                  <a:latin typeface="Montserrat"/>
                </a:rPr>
                <a:t>FEATURES</a:t>
              </a:r>
              <a:r>
                <a:rPr lang="en-IN" sz="4000" b="1">
                  <a:solidFill>
                    <a:schemeClr val="bg1"/>
                  </a:solidFill>
                  <a:latin typeface="Montserrat"/>
                </a:rPr>
                <a:t> </a:t>
              </a:r>
            </a:p>
          </p:txBody>
        </p:sp>
        <p:sp>
          <p:nvSpPr>
            <p:cNvPr id="21" name="TextBox 20">
              <a:extLst>
                <a:ext uri="{FF2B5EF4-FFF2-40B4-BE49-F238E27FC236}">
                  <a16:creationId xmlns:a16="http://schemas.microsoft.com/office/drawing/2014/main" id="{7C9F35AF-395D-2EB3-7B93-0B29B8D28767}"/>
                </a:ext>
              </a:extLst>
            </p:cNvPr>
            <p:cNvSpPr txBox="1"/>
            <p:nvPr/>
          </p:nvSpPr>
          <p:spPr>
            <a:xfrm>
              <a:off x="7234766" y="1340222"/>
              <a:ext cx="4393426" cy="4158190"/>
            </a:xfrm>
            <a:prstGeom prst="rect">
              <a:avLst/>
            </a:prstGeom>
            <a:noFill/>
          </p:spPr>
          <p:txBody>
            <a:bodyPr wrap="square" lIns="91440" tIns="45720" rIns="91440" bIns="45720" anchor="t">
              <a:spAutoFit/>
            </a:bodyPr>
            <a:lstStyle/>
            <a:p>
              <a:pPr marL="285750" indent="-285750">
                <a:lnSpc>
                  <a:spcPct val="150000"/>
                </a:lnSpc>
                <a:spcBef>
                  <a:spcPct val="0"/>
                </a:spcBef>
                <a:spcAft>
                  <a:spcPct val="0"/>
                </a:spcAft>
                <a:buFont typeface="Wingdings"/>
                <a:buChar char="Ø"/>
              </a:pPr>
              <a:r>
                <a:rPr lang="en-US" sz="2000">
                  <a:solidFill>
                    <a:schemeClr val="bg1"/>
                  </a:solidFill>
                  <a:ea typeface="+mn-lt"/>
                  <a:cs typeface="+mn-lt"/>
                </a:rPr>
                <a:t>Improved Customer Service.</a:t>
              </a:r>
              <a:endParaRPr lang="en-US" sz="2000">
                <a:solidFill>
                  <a:schemeClr val="bg1"/>
                </a:solidFill>
                <a:cs typeface="Calibri" panose="020F0502020204030204"/>
              </a:endParaRPr>
            </a:p>
            <a:p>
              <a:pPr marL="285750" indent="-285750">
                <a:lnSpc>
                  <a:spcPct val="150000"/>
                </a:lnSpc>
                <a:spcBef>
                  <a:spcPct val="0"/>
                </a:spcBef>
                <a:spcAft>
                  <a:spcPct val="0"/>
                </a:spcAft>
                <a:buFont typeface="Wingdings"/>
                <a:buChar char="Ø"/>
              </a:pPr>
              <a:r>
                <a:rPr lang="en-US" sz="2000">
                  <a:solidFill>
                    <a:schemeClr val="bg1"/>
                  </a:solidFill>
                  <a:ea typeface="+mn-lt"/>
                  <a:cs typeface="+mn-lt"/>
                </a:rPr>
                <a:t>Cost-Effective Solution.</a:t>
              </a:r>
              <a:endParaRPr lang="en-US" sz="2000">
                <a:solidFill>
                  <a:schemeClr val="bg1"/>
                </a:solidFill>
                <a:cs typeface="Calibri"/>
              </a:endParaRPr>
            </a:p>
            <a:p>
              <a:pPr marL="285750" indent="-285750">
                <a:lnSpc>
                  <a:spcPct val="150000"/>
                </a:lnSpc>
                <a:spcBef>
                  <a:spcPct val="0"/>
                </a:spcBef>
                <a:spcAft>
                  <a:spcPct val="0"/>
                </a:spcAft>
                <a:buFont typeface="Wingdings"/>
                <a:buChar char="Ø"/>
              </a:pPr>
              <a:r>
                <a:rPr lang="en-US" sz="2000">
                  <a:solidFill>
                    <a:schemeClr val="bg1"/>
                  </a:solidFill>
                  <a:ea typeface="+mn-lt"/>
                  <a:cs typeface="+mn-lt"/>
                </a:rPr>
                <a:t>Data Collection and Analysis.</a:t>
              </a:r>
              <a:endParaRPr lang="en-US" sz="2000">
                <a:solidFill>
                  <a:schemeClr val="bg1"/>
                </a:solidFill>
                <a:cs typeface="Calibri"/>
              </a:endParaRPr>
            </a:p>
            <a:p>
              <a:pPr marL="285750" indent="-285750">
                <a:lnSpc>
                  <a:spcPct val="150000"/>
                </a:lnSpc>
                <a:spcBef>
                  <a:spcPct val="0"/>
                </a:spcBef>
                <a:spcAft>
                  <a:spcPct val="0"/>
                </a:spcAft>
                <a:buFont typeface="Wingdings"/>
                <a:buChar char="Ø"/>
              </a:pPr>
              <a:r>
                <a:rPr lang="en-US" sz="2000">
                  <a:solidFill>
                    <a:schemeClr val="bg1"/>
                  </a:solidFill>
                  <a:ea typeface="+mn-lt"/>
                  <a:cs typeface="+mn-lt"/>
                </a:rPr>
                <a:t>Reduced Human Error.</a:t>
              </a:r>
              <a:endParaRPr lang="en-US" sz="2000">
                <a:solidFill>
                  <a:schemeClr val="bg1"/>
                </a:solidFill>
                <a:cs typeface="Calibri"/>
              </a:endParaRPr>
            </a:p>
            <a:p>
              <a:pPr marL="285750" indent="-285750">
                <a:lnSpc>
                  <a:spcPct val="150000"/>
                </a:lnSpc>
                <a:spcBef>
                  <a:spcPct val="0"/>
                </a:spcBef>
                <a:spcAft>
                  <a:spcPct val="0"/>
                </a:spcAft>
                <a:buFont typeface="Wingdings"/>
                <a:buChar char="Ø"/>
              </a:pPr>
              <a:r>
                <a:rPr lang="en-US" sz="2000">
                  <a:solidFill>
                    <a:schemeClr val="bg1"/>
                  </a:solidFill>
                  <a:ea typeface="+mn-lt"/>
                  <a:cs typeface="+mn-lt"/>
                </a:rPr>
                <a:t>Enhanced Marketing and Promotion.</a:t>
              </a:r>
              <a:endParaRPr lang="en-US" sz="2000">
                <a:solidFill>
                  <a:schemeClr val="bg1"/>
                </a:solidFill>
                <a:cs typeface="Calibri"/>
              </a:endParaRPr>
            </a:p>
            <a:p>
              <a:pPr marL="285750" indent="-285750">
                <a:lnSpc>
                  <a:spcPct val="150000"/>
                </a:lnSpc>
                <a:spcBef>
                  <a:spcPct val="0"/>
                </a:spcBef>
                <a:spcAft>
                  <a:spcPct val="0"/>
                </a:spcAft>
                <a:buFont typeface="Wingdings"/>
                <a:buChar char="Ø"/>
              </a:pPr>
              <a:r>
                <a:rPr lang="en-US" sz="2000">
                  <a:solidFill>
                    <a:schemeClr val="bg1"/>
                  </a:solidFill>
                  <a:ea typeface="+mn-lt"/>
                  <a:cs typeface="+mn-lt"/>
                </a:rPr>
                <a:t>Efficient Handling of High Volumes.</a:t>
              </a:r>
              <a:endParaRPr lang="en-US" sz="2000">
                <a:solidFill>
                  <a:schemeClr val="bg1"/>
                </a:solidFill>
                <a:cs typeface="Calibri"/>
              </a:endParaRPr>
            </a:p>
            <a:p>
              <a:pPr marL="285750" indent="-285750">
                <a:lnSpc>
                  <a:spcPct val="150000"/>
                </a:lnSpc>
                <a:spcBef>
                  <a:spcPct val="0"/>
                </a:spcBef>
                <a:spcAft>
                  <a:spcPct val="0"/>
                </a:spcAft>
                <a:buFont typeface="Wingdings"/>
                <a:buChar char="Ø"/>
              </a:pPr>
              <a:r>
                <a:rPr lang="en-US" sz="2000">
                  <a:solidFill>
                    <a:schemeClr val="bg1"/>
                  </a:solidFill>
                  <a:ea typeface="+mn-lt"/>
                  <a:cs typeface="+mn-lt"/>
                </a:rPr>
                <a:t>Multilingual Support</a:t>
              </a:r>
              <a:endParaRPr lang="en-US" sz="2000">
                <a:solidFill>
                  <a:schemeClr val="bg1"/>
                </a:solidFill>
                <a:cs typeface="Calibri"/>
              </a:endParaRPr>
            </a:p>
            <a:p>
              <a:pPr marL="285750" indent="-285750">
                <a:lnSpc>
                  <a:spcPct val="150000"/>
                </a:lnSpc>
                <a:spcBef>
                  <a:spcPct val="0"/>
                </a:spcBef>
                <a:spcAft>
                  <a:spcPct val="0"/>
                </a:spcAft>
                <a:buFont typeface="Wingdings"/>
                <a:buChar char="Ø"/>
              </a:pPr>
              <a:r>
                <a:rPr lang="en-US" sz="2000">
                  <a:solidFill>
                    <a:schemeClr val="bg1"/>
                  </a:solidFill>
                  <a:ea typeface="+mn-lt"/>
                  <a:cs typeface="+mn-lt"/>
                </a:rPr>
                <a:t>Accessibility</a:t>
              </a:r>
              <a:endParaRPr lang="en-US" sz="2000">
                <a:solidFill>
                  <a:schemeClr val="bg1"/>
                </a:solidFill>
                <a:cs typeface="Calibri"/>
              </a:endParaRPr>
            </a:p>
            <a:p>
              <a:pPr>
                <a:lnSpc>
                  <a:spcPct val="150000"/>
                </a:lnSpc>
                <a:spcBef>
                  <a:spcPct val="0"/>
                </a:spcBef>
                <a:spcAft>
                  <a:spcPct val="0"/>
                </a:spcAft>
              </a:pPr>
              <a:endParaRPr lang="en-US">
                <a:solidFill>
                  <a:schemeClr val="bg1"/>
                </a:solidFill>
                <a:cs typeface="Calibri"/>
              </a:endParaRPr>
            </a:p>
          </p:txBody>
        </p:sp>
      </p:grpSp>
      <p:pic>
        <p:nvPicPr>
          <p:cNvPr id="8263" name="Picture 7" descr="How Does AI Chatbot Enhance Customer Experiences and Legacy?">
            <a:extLst>
              <a:ext uri="{FF2B5EF4-FFF2-40B4-BE49-F238E27FC236}">
                <a16:creationId xmlns:a16="http://schemas.microsoft.com/office/drawing/2014/main" id="{3DA5920A-1A4A-3E86-FF12-A9548B0C0E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6096000" y="813636"/>
            <a:ext cx="6282958" cy="5714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7903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Graphic 2">
            <a:extLst>
              <a:ext uri="{FF2B5EF4-FFF2-40B4-BE49-F238E27FC236}">
                <a16:creationId xmlns:a16="http://schemas.microsoft.com/office/drawing/2014/main" id="{0116D83D-4F6D-2AD1-FCF9-9D60002531C8}"/>
              </a:ext>
            </a:extLst>
          </p:cNvPr>
          <p:cNvSpPr/>
          <p:nvPr/>
        </p:nvSpPr>
        <p:spPr>
          <a:xfrm flipH="1" flipV="1">
            <a:off x="9037873" y="0"/>
            <a:ext cx="3154128" cy="1156454"/>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5400" cap="flat">
            <a:noFill/>
            <a:prstDash val="solid"/>
            <a:miter/>
          </a:ln>
        </p:spPr>
        <p:txBody>
          <a:bodyPr rtlCol="0" anchor="ctr"/>
          <a:lstStyle/>
          <a:p>
            <a:endParaRPr lang="en-IN"/>
          </a:p>
        </p:txBody>
      </p:sp>
      <p:sp>
        <p:nvSpPr>
          <p:cNvPr id="3" name="Graphic 2">
            <a:extLst>
              <a:ext uri="{FF2B5EF4-FFF2-40B4-BE49-F238E27FC236}">
                <a16:creationId xmlns:a16="http://schemas.microsoft.com/office/drawing/2014/main" id="{50BEE4FC-6A82-849F-1EBD-AB1AC9B31430}"/>
              </a:ext>
            </a:extLst>
          </p:cNvPr>
          <p:cNvSpPr/>
          <p:nvPr/>
        </p:nvSpPr>
        <p:spPr>
          <a:xfrm>
            <a:off x="1" y="5981700"/>
            <a:ext cx="2990850" cy="874452"/>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solidFill>
            <a:schemeClr val="bg1">
              <a:alpha val="6000"/>
            </a:schemeClr>
          </a:solidFill>
          <a:ln w="25400" cap="flat">
            <a:noFill/>
            <a:prstDash val="solid"/>
            <a:miter/>
          </a:ln>
        </p:spPr>
        <p:txBody>
          <a:bodyPr rtlCol="0" anchor="ctr"/>
          <a:lstStyle/>
          <a:p>
            <a:endParaRPr lang="en-IN"/>
          </a:p>
        </p:txBody>
      </p:sp>
      <p:grpSp>
        <p:nvGrpSpPr>
          <p:cNvPr id="4" name="Group 3">
            <a:extLst>
              <a:ext uri="{FF2B5EF4-FFF2-40B4-BE49-F238E27FC236}">
                <a16:creationId xmlns:a16="http://schemas.microsoft.com/office/drawing/2014/main" id="{02C0EAA6-5EB2-3964-C03C-E2ED987AA6E8}"/>
              </a:ext>
            </a:extLst>
          </p:cNvPr>
          <p:cNvGrpSpPr/>
          <p:nvPr/>
        </p:nvGrpSpPr>
        <p:grpSpPr>
          <a:xfrm>
            <a:off x="704382" y="295179"/>
            <a:ext cx="8195233" cy="7226745"/>
            <a:chOff x="6833430" y="-197587"/>
            <a:chExt cx="8195233" cy="7671332"/>
          </a:xfrm>
        </p:grpSpPr>
        <p:sp>
          <p:nvSpPr>
            <p:cNvPr id="5" name="TextBox 4">
              <a:extLst>
                <a:ext uri="{FF2B5EF4-FFF2-40B4-BE49-F238E27FC236}">
                  <a16:creationId xmlns:a16="http://schemas.microsoft.com/office/drawing/2014/main" id="{743CE58B-AE6F-A662-D965-DC03A8990ACA}"/>
                </a:ext>
              </a:extLst>
            </p:cNvPr>
            <p:cNvSpPr txBox="1"/>
            <p:nvPr/>
          </p:nvSpPr>
          <p:spPr>
            <a:xfrm>
              <a:off x="9223089" y="-197587"/>
              <a:ext cx="5805574" cy="781133"/>
            </a:xfrm>
            <a:prstGeom prst="rect">
              <a:avLst/>
            </a:prstGeom>
            <a:noFill/>
          </p:spPr>
          <p:txBody>
            <a:bodyPr wrap="square" lIns="91440" tIns="45720" rIns="91440" bIns="45720" anchor="t">
              <a:spAutoFit/>
            </a:bodyPr>
            <a:lstStyle/>
            <a:p>
              <a:pPr algn="ctr"/>
              <a:r>
                <a:rPr lang="en-IN" sz="4000" b="1">
                  <a:solidFill>
                    <a:schemeClr val="bg1"/>
                  </a:solidFill>
                  <a:latin typeface="Montserrat"/>
                  <a:cs typeface="Times New Roman"/>
                </a:rPr>
                <a:t>PROBLEM DOMAIN</a:t>
              </a:r>
              <a:endParaRPr lang="en-US">
                <a:solidFill>
                  <a:schemeClr val="bg1"/>
                </a:solidFill>
                <a:latin typeface="Montserrat"/>
                <a:cs typeface="Times New Roman"/>
              </a:endParaRPr>
            </a:p>
          </p:txBody>
        </p:sp>
        <p:sp>
          <p:nvSpPr>
            <p:cNvPr id="6" name="TextBox 5">
              <a:extLst>
                <a:ext uri="{FF2B5EF4-FFF2-40B4-BE49-F238E27FC236}">
                  <a16:creationId xmlns:a16="http://schemas.microsoft.com/office/drawing/2014/main" id="{B9C184BE-4DD7-88A3-D7A1-9EC8A9639989}"/>
                </a:ext>
              </a:extLst>
            </p:cNvPr>
            <p:cNvSpPr txBox="1"/>
            <p:nvPr/>
          </p:nvSpPr>
          <p:spPr>
            <a:xfrm>
              <a:off x="6833430" y="645485"/>
              <a:ext cx="5278981" cy="6828260"/>
            </a:xfrm>
            <a:prstGeom prst="rect">
              <a:avLst/>
            </a:prstGeom>
            <a:noFill/>
          </p:spPr>
          <p:txBody>
            <a:bodyPr wrap="square" lIns="91440" tIns="45720" rIns="91440" bIns="45720" anchor="t">
              <a:spAutoFit/>
            </a:bodyPr>
            <a:lstStyle/>
            <a:p>
              <a:r>
                <a:rPr lang="en-US" sz="2000" b="1" u="sng">
                  <a:solidFill>
                    <a:schemeClr val="accent6">
                      <a:lumMod val="60000"/>
                      <a:lumOff val="40000"/>
                    </a:schemeClr>
                  </a:solidFill>
                  <a:latin typeface="Montserrat"/>
                  <a:cs typeface="Times New Roman"/>
                </a:rPr>
                <a:t>Information Access and Understanding</a:t>
              </a:r>
              <a:endParaRPr lang="en-US" sz="2000" u="sng">
                <a:solidFill>
                  <a:schemeClr val="accent6">
                    <a:lumMod val="60000"/>
                    <a:lumOff val="40000"/>
                  </a:schemeClr>
                </a:solidFill>
                <a:latin typeface="Montserrat"/>
                <a:cs typeface="Times New Roman"/>
              </a:endParaRPr>
            </a:p>
            <a:p>
              <a:pPr marL="342900" indent="-342900">
                <a:buFont typeface="Arial"/>
                <a:buChar char="•"/>
              </a:pPr>
              <a:r>
                <a:rPr lang="en-US" sz="2000" b="1" i="1">
                  <a:solidFill>
                    <a:schemeClr val="bg1"/>
                  </a:solidFill>
                  <a:latin typeface="Montserrat"/>
                  <a:ea typeface="+mn-lt"/>
                  <a:cs typeface="+mn-lt"/>
                </a:rPr>
                <a:t>Problem</a:t>
              </a:r>
              <a:r>
                <a:rPr lang="en-US" sz="2000" b="1">
                  <a:solidFill>
                    <a:schemeClr val="bg1"/>
                  </a:solidFill>
                  <a:latin typeface="Montserrat"/>
                  <a:ea typeface="+mn-lt"/>
                  <a:cs typeface="+mn-lt"/>
                </a:rPr>
                <a:t>:</a:t>
              </a:r>
              <a:r>
                <a:rPr lang="en-US" sz="2000">
                  <a:solidFill>
                    <a:schemeClr val="bg1"/>
                  </a:solidFill>
                  <a:latin typeface="Montserrat"/>
                  <a:ea typeface="+mn-lt"/>
                  <a:cs typeface="+mn-lt"/>
                </a:rPr>
                <a:t> </a:t>
              </a:r>
              <a:r>
                <a:rPr lang="en-US">
                  <a:solidFill>
                    <a:schemeClr val="bg1"/>
                  </a:solidFill>
                  <a:latin typeface="Montserrat"/>
                  <a:ea typeface="+mn-lt"/>
                  <a:cs typeface="+mn-lt"/>
                </a:rPr>
                <a:t>Museums often have a wealth of information, but visitors may not always have access to detailed descriptions </a:t>
              </a:r>
            </a:p>
            <a:p>
              <a:pPr marL="342900" indent="-342900">
                <a:buFont typeface="Arial"/>
                <a:buChar char="•"/>
              </a:pPr>
              <a:r>
                <a:rPr lang="en-US" sz="2000" b="1" i="1">
                  <a:solidFill>
                    <a:schemeClr val="bg1"/>
                  </a:solidFill>
                  <a:latin typeface="Montserrat"/>
                  <a:ea typeface="+mn-lt"/>
                  <a:cs typeface="+mn-lt"/>
                </a:rPr>
                <a:t>Impact</a:t>
              </a:r>
              <a:r>
                <a:rPr lang="en-US" sz="2000" b="1">
                  <a:solidFill>
                    <a:schemeClr val="bg1"/>
                  </a:solidFill>
                  <a:latin typeface="Montserrat"/>
                  <a:ea typeface="+mn-lt"/>
                  <a:cs typeface="+mn-lt"/>
                </a:rPr>
                <a:t>:</a:t>
              </a:r>
              <a:r>
                <a:rPr lang="en-US" sz="2000">
                  <a:solidFill>
                    <a:schemeClr val="bg1"/>
                  </a:solidFill>
                  <a:latin typeface="Montserrat"/>
                  <a:ea typeface="+mn-lt"/>
                  <a:cs typeface="+mn-lt"/>
                </a:rPr>
                <a:t> </a:t>
              </a:r>
              <a:r>
                <a:rPr lang="en-US">
                  <a:solidFill>
                    <a:schemeClr val="bg1"/>
                  </a:solidFill>
                  <a:latin typeface="Montserrat"/>
                  <a:ea typeface="+mn-lt"/>
                  <a:cs typeface="+mn-lt"/>
                </a:rPr>
                <a:t>Visitors leave without fully understanding or appreciating the significance of the exhibits </a:t>
              </a:r>
              <a:r>
                <a:rPr lang="en-US">
                  <a:solidFill>
                    <a:schemeClr val="bg1"/>
                  </a:solidFill>
                  <a:latin typeface="Montserrat"/>
                  <a:ea typeface="+mn-lt"/>
                  <a:cs typeface="Times New Roman"/>
                </a:rPr>
                <a:t>and struggle to get in-depth knowledge of what's provided in brochures.</a:t>
              </a:r>
              <a:endParaRPr lang="en-US">
                <a:solidFill>
                  <a:schemeClr val="bg1"/>
                </a:solidFill>
                <a:latin typeface="Montserrat"/>
                <a:ea typeface="Calibri"/>
                <a:cs typeface="Times New Roman"/>
              </a:endParaRPr>
            </a:p>
            <a:p>
              <a:pPr marL="342900" indent="-342900">
                <a:buFont typeface="Arial"/>
                <a:buChar char="•"/>
              </a:pPr>
              <a:endParaRPr lang="en-US">
                <a:solidFill>
                  <a:schemeClr val="bg1"/>
                </a:solidFill>
                <a:latin typeface="Montserrat"/>
                <a:ea typeface="Calibri"/>
                <a:cs typeface="Times New Roman"/>
              </a:endParaRPr>
            </a:p>
            <a:p>
              <a:r>
                <a:rPr lang="en-US" sz="2000" b="1" u="sng">
                  <a:solidFill>
                    <a:schemeClr val="accent6">
                      <a:lumMod val="60000"/>
                      <a:lumOff val="40000"/>
                    </a:schemeClr>
                  </a:solidFill>
                  <a:latin typeface="Montserrat"/>
                  <a:cs typeface="Times New Roman"/>
                </a:rPr>
                <a:t>Personalized Visitor Experiences</a:t>
              </a:r>
              <a:endParaRPr lang="en-US" sz="2000" u="sng">
                <a:solidFill>
                  <a:schemeClr val="accent6">
                    <a:lumMod val="60000"/>
                    <a:lumOff val="40000"/>
                  </a:schemeClr>
                </a:solidFill>
                <a:latin typeface="Montserrat"/>
                <a:cs typeface="Times New Roman"/>
              </a:endParaRPr>
            </a:p>
            <a:p>
              <a:pPr marL="285750" indent="-285750">
                <a:buFont typeface="Arial"/>
                <a:buChar char="•"/>
              </a:pPr>
              <a:r>
                <a:rPr lang="en-US" sz="2000" b="1" i="1">
                  <a:solidFill>
                    <a:schemeClr val="bg1"/>
                  </a:solidFill>
                  <a:latin typeface="Montserrat"/>
                  <a:ea typeface="+mn-lt"/>
                  <a:cs typeface="+mn-lt"/>
                </a:rPr>
                <a:t>Problem</a:t>
              </a:r>
              <a:r>
                <a:rPr lang="en-US" sz="2000" b="1">
                  <a:solidFill>
                    <a:schemeClr val="bg1"/>
                  </a:solidFill>
                  <a:latin typeface="Montserrat"/>
                  <a:ea typeface="+mn-lt"/>
                  <a:cs typeface="+mn-lt"/>
                </a:rPr>
                <a:t>: </a:t>
              </a:r>
              <a:r>
                <a:rPr lang="en-US">
                  <a:solidFill>
                    <a:schemeClr val="bg1"/>
                  </a:solidFill>
                  <a:latin typeface="Montserrat"/>
                  <a:ea typeface="+mn-lt"/>
                  <a:cs typeface="+mn-lt"/>
                </a:rPr>
                <a:t>Museums attract diverse visitors each with unique interests and information needs.</a:t>
              </a:r>
              <a:endParaRPr lang="en-US">
                <a:solidFill>
                  <a:schemeClr val="bg1"/>
                </a:solidFill>
                <a:latin typeface="Montserrat"/>
                <a:cs typeface="Times New Roman"/>
              </a:endParaRPr>
            </a:p>
            <a:p>
              <a:pPr marL="285750" indent="-285750">
                <a:buFont typeface="Arial"/>
                <a:buChar char="•"/>
              </a:pPr>
              <a:r>
                <a:rPr lang="en-US" sz="2000" b="1" i="1">
                  <a:solidFill>
                    <a:schemeClr val="bg1"/>
                  </a:solidFill>
                  <a:latin typeface="Montserrat"/>
                  <a:ea typeface="+mn-lt"/>
                  <a:cs typeface="+mn-lt"/>
                </a:rPr>
                <a:t>Impact</a:t>
              </a:r>
              <a:r>
                <a:rPr lang="en-US" sz="2000" b="1">
                  <a:solidFill>
                    <a:schemeClr val="bg1"/>
                  </a:solidFill>
                  <a:latin typeface="Montserrat"/>
                  <a:ea typeface="+mn-lt"/>
                  <a:cs typeface="+mn-lt"/>
                </a:rPr>
                <a:t>:</a:t>
              </a:r>
              <a:r>
                <a:rPr lang="en-US" sz="2000">
                  <a:solidFill>
                    <a:schemeClr val="bg1"/>
                  </a:solidFill>
                  <a:latin typeface="Montserrat"/>
                  <a:ea typeface="+mn-lt"/>
                  <a:cs typeface="+mn-lt"/>
                </a:rPr>
                <a:t> </a:t>
              </a:r>
              <a:r>
                <a:rPr lang="en-US">
                  <a:solidFill>
                    <a:schemeClr val="bg1"/>
                  </a:solidFill>
                  <a:latin typeface="Montserrat"/>
                  <a:ea typeface="+mn-lt"/>
                  <a:cs typeface="+mn-lt"/>
                </a:rPr>
                <a:t>A lack of personalization can result in disengaged visitors, reducing the impact of the visit.</a:t>
              </a:r>
              <a:endParaRPr lang="en-US">
                <a:solidFill>
                  <a:schemeClr val="bg1"/>
                </a:solidFill>
                <a:latin typeface="Montserrat"/>
                <a:cs typeface="Times New Roman"/>
              </a:endParaRPr>
            </a:p>
            <a:p>
              <a:endParaRPr lang="en-US" sz="2000">
                <a:latin typeface="Montserrat"/>
                <a:cs typeface="Times New Roman"/>
              </a:endParaRPr>
            </a:p>
            <a:p>
              <a:endParaRPr lang="en-US">
                <a:latin typeface="Montserrat"/>
                <a:cs typeface="Times New Roman"/>
              </a:endParaRPr>
            </a:p>
            <a:p>
              <a:endParaRPr lang="en-US">
                <a:solidFill>
                  <a:srgbClr val="FFFFFF"/>
                </a:solidFill>
                <a:latin typeface="Times New Roman"/>
                <a:cs typeface="Times New Roman"/>
              </a:endParaRPr>
            </a:p>
          </p:txBody>
        </p:sp>
      </p:grpSp>
      <p:pic>
        <p:nvPicPr>
          <p:cNvPr id="4104" name="Picture 8" descr="Hire Chatbot Developers | Hire Remote Chatbot Developers In India  -Prismetric">
            <a:extLst>
              <a:ext uri="{FF2B5EF4-FFF2-40B4-BE49-F238E27FC236}">
                <a16:creationId xmlns:a16="http://schemas.microsoft.com/office/drawing/2014/main" id="{31648E2E-E2CC-C61C-FB8D-B2397660653A}"/>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436435" y="-229604"/>
            <a:ext cx="1595169" cy="159569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BF7C429-25F2-4CFA-8A4C-758177B1B106}"/>
              </a:ext>
            </a:extLst>
          </p:cNvPr>
          <p:cNvSpPr txBox="1"/>
          <p:nvPr/>
        </p:nvSpPr>
        <p:spPr>
          <a:xfrm>
            <a:off x="6093909" y="1963490"/>
            <a:ext cx="5611612" cy="40318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Times New Roman"/>
                <a:ea typeface="Arial"/>
                <a:cs typeface="Arial"/>
              </a:rPr>
              <a:t>  </a:t>
            </a:r>
            <a:r>
              <a:rPr lang="en-US" sz="2000">
                <a:latin typeface="Times New Roman"/>
                <a:ea typeface="Arial"/>
                <a:cs typeface="Arial"/>
              </a:rPr>
              <a:t>​</a:t>
            </a:r>
            <a:endParaRPr lang="en-US"/>
          </a:p>
          <a:p>
            <a:r>
              <a:rPr lang="en-US" sz="2000" b="1" u="sng">
                <a:solidFill>
                  <a:schemeClr val="accent6">
                    <a:lumMod val="60000"/>
                    <a:lumOff val="40000"/>
                  </a:schemeClr>
                </a:solidFill>
                <a:latin typeface="Montserrat"/>
                <a:ea typeface="Arial"/>
                <a:cs typeface="Arial"/>
              </a:rPr>
              <a:t>Multilingual</a:t>
            </a:r>
            <a:r>
              <a:rPr lang="en-US" sz="2000" b="1" u="sng" baseline="0">
                <a:solidFill>
                  <a:schemeClr val="accent6">
                    <a:lumMod val="60000"/>
                    <a:lumOff val="40000"/>
                  </a:schemeClr>
                </a:solidFill>
                <a:latin typeface="Montserrat"/>
                <a:ea typeface="Arial"/>
                <a:cs typeface="Arial"/>
              </a:rPr>
              <a:t> and </a:t>
            </a:r>
            <a:r>
              <a:rPr lang="en-US" sz="2000" b="1" u="sng">
                <a:solidFill>
                  <a:schemeClr val="accent6">
                    <a:lumMod val="60000"/>
                    <a:lumOff val="40000"/>
                  </a:schemeClr>
                </a:solidFill>
                <a:latin typeface="Montserrat"/>
                <a:ea typeface="Arial"/>
                <a:cs typeface="Arial"/>
              </a:rPr>
              <a:t>Inclusive Communication​</a:t>
            </a:r>
          </a:p>
          <a:p>
            <a:pPr marL="285750" indent="-285750">
              <a:buFont typeface="Arial,Sans-Serif"/>
              <a:buChar char="•"/>
            </a:pPr>
            <a:r>
              <a:rPr lang="en-US" sz="2000" b="1" i="1" baseline="0">
                <a:solidFill>
                  <a:srgbClr val="FFFFFF"/>
                </a:solidFill>
                <a:latin typeface="Montserrat"/>
                <a:ea typeface="Arial"/>
                <a:cs typeface="Arial"/>
              </a:rPr>
              <a:t>Problem</a:t>
            </a:r>
            <a:r>
              <a:rPr lang="en-US" sz="2000" b="1" baseline="0">
                <a:solidFill>
                  <a:srgbClr val="FFFFFF"/>
                </a:solidFill>
                <a:latin typeface="Montserrat"/>
                <a:ea typeface="Arial"/>
                <a:cs typeface="Arial"/>
              </a:rPr>
              <a:t>:</a:t>
            </a:r>
            <a:r>
              <a:rPr lang="en-US" baseline="0">
                <a:solidFill>
                  <a:srgbClr val="FFFFFF"/>
                </a:solidFill>
                <a:latin typeface="Montserrat"/>
                <a:ea typeface="Arial"/>
                <a:cs typeface="Arial"/>
              </a:rPr>
              <a:t> International tourists with accessibility needs may find it hard to interact with museum staff or interpret exhibit information </a:t>
            </a:r>
            <a:r>
              <a:rPr lang="en-US">
                <a:solidFill>
                  <a:srgbClr val="FFFFFF"/>
                </a:solidFill>
                <a:latin typeface="Montserrat"/>
                <a:ea typeface="Arial"/>
                <a:cs typeface="Arial"/>
              </a:rPr>
              <a:t>since not</a:t>
            </a:r>
            <a:r>
              <a:rPr lang="en-US" baseline="0">
                <a:solidFill>
                  <a:srgbClr val="FFFFFF"/>
                </a:solidFill>
                <a:latin typeface="Montserrat"/>
                <a:ea typeface="Arial"/>
                <a:cs typeface="Arial"/>
              </a:rPr>
              <a:t> all</a:t>
            </a:r>
            <a:r>
              <a:rPr lang="en-US" sz="2000" baseline="0">
                <a:solidFill>
                  <a:srgbClr val="FFFFFF"/>
                </a:solidFill>
                <a:latin typeface="Montserrat"/>
                <a:ea typeface="Arial"/>
                <a:cs typeface="Arial"/>
              </a:rPr>
              <a:t> </a:t>
            </a:r>
            <a:r>
              <a:rPr lang="en-US" baseline="0">
                <a:solidFill>
                  <a:srgbClr val="FFFFFF"/>
                </a:solidFill>
                <a:latin typeface="Montserrat"/>
                <a:ea typeface="Arial"/>
                <a:cs typeface="Arial"/>
              </a:rPr>
              <a:t>museums have multilingual staff.</a:t>
            </a:r>
            <a:r>
              <a:rPr lang="en-US">
                <a:latin typeface="Montserrat"/>
                <a:ea typeface="Arial"/>
                <a:cs typeface="Arial"/>
              </a:rPr>
              <a:t>​</a:t>
            </a:r>
          </a:p>
          <a:p>
            <a:pPr marL="285750" indent="-285750">
              <a:buFont typeface="Arial"/>
              <a:buChar char="•"/>
            </a:pPr>
            <a:r>
              <a:rPr lang="en-US" sz="2000" b="1" i="1">
                <a:solidFill>
                  <a:schemeClr val="bg1"/>
                </a:solidFill>
                <a:latin typeface="Montserrat"/>
                <a:cs typeface="Times New Roman"/>
              </a:rPr>
              <a:t>Impact</a:t>
            </a:r>
            <a:r>
              <a:rPr lang="en-US" sz="2000" b="1">
                <a:solidFill>
                  <a:schemeClr val="bg1"/>
                </a:solidFill>
                <a:latin typeface="Montserrat"/>
                <a:cs typeface="Times New Roman"/>
              </a:rPr>
              <a:t>: </a:t>
            </a:r>
            <a:r>
              <a:rPr lang="en-US">
                <a:solidFill>
                  <a:schemeClr val="bg1"/>
                </a:solidFill>
                <a:latin typeface="Montserrat"/>
                <a:cs typeface="Times New Roman"/>
              </a:rPr>
              <a:t>Language barriers can reduce the overall enjoyment of the museum experience.</a:t>
            </a:r>
          </a:p>
          <a:p>
            <a:pPr marL="285750" indent="-285750">
              <a:buFont typeface="Arial"/>
              <a:buChar char="•"/>
            </a:pPr>
            <a:endParaRPr lang="en-US">
              <a:latin typeface="Times New Roman"/>
              <a:cs typeface="Times New Roman"/>
            </a:endParaRPr>
          </a:p>
          <a:p>
            <a:pPr marL="285750" indent="-285750">
              <a:buFont typeface="Arial,Sans-Serif"/>
              <a:buChar char="•"/>
            </a:pPr>
            <a:endParaRPr lang="en-US">
              <a:latin typeface="Times New Roman"/>
              <a:cs typeface="Arial"/>
            </a:endParaRPr>
          </a:p>
        </p:txBody>
      </p:sp>
    </p:spTree>
    <p:extLst>
      <p:ext uri="{BB962C8B-B14F-4D97-AF65-F5344CB8AC3E}">
        <p14:creationId xmlns:p14="http://schemas.microsoft.com/office/powerpoint/2010/main" val="2390602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6" name="Freeform: Shape 25">
            <a:extLst>
              <a:ext uri="{FF2B5EF4-FFF2-40B4-BE49-F238E27FC236}">
                <a16:creationId xmlns:a16="http://schemas.microsoft.com/office/drawing/2014/main" id="{5F98D404-0556-1F2A-168F-213DD2D75078}"/>
              </a:ext>
            </a:extLst>
          </p:cNvPr>
          <p:cNvSpPr/>
          <p:nvPr/>
        </p:nvSpPr>
        <p:spPr>
          <a:xfrm rot="2700000">
            <a:off x="11205711" y="355457"/>
            <a:ext cx="1806825" cy="2041237"/>
          </a:xfrm>
          <a:custGeom>
            <a:avLst/>
            <a:gdLst>
              <a:gd name="connsiteX0" fmla="*/ 0 w 1806825"/>
              <a:gd name="connsiteY0" fmla="*/ 0 h 2041237"/>
              <a:gd name="connsiteX1" fmla="*/ 1806825 w 1806825"/>
              <a:gd name="connsiteY1" fmla="*/ 1806825 h 2041237"/>
              <a:gd name="connsiteX2" fmla="*/ 1791417 w 1806825"/>
              <a:gd name="connsiteY2" fmla="*/ 1856460 h 2041237"/>
              <a:gd name="connsiteX3" fmla="*/ 1512654 w 1806825"/>
              <a:gd name="connsiteY3" fmla="*/ 2041237 h 2041237"/>
              <a:gd name="connsiteX4" fmla="*/ 302538 w 1806825"/>
              <a:gd name="connsiteY4" fmla="*/ 2041236 h 2041237"/>
              <a:gd name="connsiteX5" fmla="*/ 0 w 1806825"/>
              <a:gd name="connsiteY5" fmla="*/ 1738698 h 2041237"/>
              <a:gd name="connsiteX6" fmla="*/ 0 w 1806825"/>
              <a:gd name="connsiteY6" fmla="*/ 0 h 204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6825" h="2041237">
                <a:moveTo>
                  <a:pt x="0" y="0"/>
                </a:moveTo>
                <a:lnTo>
                  <a:pt x="1806825" y="1806825"/>
                </a:lnTo>
                <a:lnTo>
                  <a:pt x="1791417" y="1856460"/>
                </a:lnTo>
                <a:cubicBezTo>
                  <a:pt x="1745489" y="1965045"/>
                  <a:pt x="1637970" y="2041236"/>
                  <a:pt x="1512654" y="2041237"/>
                </a:cubicBezTo>
                <a:lnTo>
                  <a:pt x="302538" y="2041236"/>
                </a:lnTo>
                <a:cubicBezTo>
                  <a:pt x="135451" y="2041236"/>
                  <a:pt x="0" y="1905785"/>
                  <a:pt x="0" y="1738698"/>
                </a:cubicBezTo>
                <a:lnTo>
                  <a:pt x="0" y="0"/>
                </a:lnTo>
                <a:close/>
              </a:path>
            </a:pathLst>
          </a:cu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9" name="Freeform: Shape 18">
            <a:extLst>
              <a:ext uri="{FF2B5EF4-FFF2-40B4-BE49-F238E27FC236}">
                <a16:creationId xmlns:a16="http://schemas.microsoft.com/office/drawing/2014/main" id="{E619EAA2-66EC-0078-7153-4ACE4355796F}"/>
              </a:ext>
            </a:extLst>
          </p:cNvPr>
          <p:cNvSpPr/>
          <p:nvPr/>
        </p:nvSpPr>
        <p:spPr>
          <a:xfrm rot="2700000">
            <a:off x="10839801" y="4560297"/>
            <a:ext cx="1828312" cy="3034583"/>
          </a:xfrm>
          <a:custGeom>
            <a:avLst/>
            <a:gdLst>
              <a:gd name="connsiteX0" fmla="*/ 0 w 4258082"/>
              <a:gd name="connsiteY0" fmla="*/ 0 h 7376543"/>
              <a:gd name="connsiteX1" fmla="*/ 4258082 w 4258082"/>
              <a:gd name="connsiteY1" fmla="*/ 4258081 h 7376543"/>
              <a:gd name="connsiteX2" fmla="*/ 1139620 w 4258082"/>
              <a:gd name="connsiteY2" fmla="*/ 7376543 h 7376543"/>
              <a:gd name="connsiteX3" fmla="*/ 763494 w 4258082"/>
              <a:gd name="connsiteY3" fmla="*/ 7376543 h 7376543"/>
              <a:gd name="connsiteX4" fmla="*/ 0 w 4258082"/>
              <a:gd name="connsiteY4" fmla="*/ 6613049 h 7376543"/>
              <a:gd name="connsiteX5" fmla="*/ 0 w 4258082"/>
              <a:gd name="connsiteY5" fmla="*/ 0 h 7376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58082" h="7376543">
                <a:moveTo>
                  <a:pt x="0" y="0"/>
                </a:moveTo>
                <a:lnTo>
                  <a:pt x="4258082" y="4258081"/>
                </a:lnTo>
                <a:lnTo>
                  <a:pt x="1139620" y="7376543"/>
                </a:lnTo>
                <a:lnTo>
                  <a:pt x="763494" y="7376543"/>
                </a:lnTo>
                <a:cubicBezTo>
                  <a:pt x="341828" y="7376543"/>
                  <a:pt x="0" y="7034715"/>
                  <a:pt x="0" y="6613049"/>
                </a:cubicBezTo>
                <a:lnTo>
                  <a:pt x="0" y="0"/>
                </a:lnTo>
                <a:close/>
              </a:path>
            </a:pathLst>
          </a:custGeom>
          <a:gradFill>
            <a:gsLst>
              <a:gs pos="0">
                <a:schemeClr val="accent6"/>
              </a:gs>
              <a:gs pos="40000">
                <a:schemeClr val="accent4"/>
              </a:gs>
              <a:gs pos="100000">
                <a:schemeClr val="accent1"/>
              </a:gs>
            </a:gsLst>
            <a:lin ang="18900000" scaled="1"/>
          </a:gradFill>
          <a:ln w="25378" cap="flat">
            <a:noFill/>
            <a:prstDash val="solid"/>
            <a:miter/>
          </a:ln>
        </p:spPr>
        <p:txBody>
          <a:bodyPr rtlCol="0" anchor="ctr"/>
          <a:lstStyle/>
          <a:p>
            <a:endParaRPr lang="en-IN"/>
          </a:p>
        </p:txBody>
      </p:sp>
      <p:grpSp>
        <p:nvGrpSpPr>
          <p:cNvPr id="12" name="Group 11">
            <a:extLst>
              <a:ext uri="{FF2B5EF4-FFF2-40B4-BE49-F238E27FC236}">
                <a16:creationId xmlns:a16="http://schemas.microsoft.com/office/drawing/2014/main" id="{FC7FBF2D-B87A-BBC1-2ECC-B6BBF94F595D}"/>
              </a:ext>
            </a:extLst>
          </p:cNvPr>
          <p:cNvGrpSpPr/>
          <p:nvPr/>
        </p:nvGrpSpPr>
        <p:grpSpPr>
          <a:xfrm>
            <a:off x="508576" y="-905939"/>
            <a:ext cx="5083340" cy="7625577"/>
            <a:chOff x="7356244" y="1648488"/>
            <a:chExt cx="5083340" cy="7625577"/>
          </a:xfrm>
        </p:grpSpPr>
        <p:sp>
          <p:nvSpPr>
            <p:cNvPr id="13" name="TextBox 12">
              <a:extLst>
                <a:ext uri="{FF2B5EF4-FFF2-40B4-BE49-F238E27FC236}">
                  <a16:creationId xmlns:a16="http://schemas.microsoft.com/office/drawing/2014/main" id="{B4F6F3CA-A8D8-F5FC-0EA1-5AF16F515E22}"/>
                </a:ext>
              </a:extLst>
            </p:cNvPr>
            <p:cNvSpPr txBox="1"/>
            <p:nvPr/>
          </p:nvSpPr>
          <p:spPr>
            <a:xfrm>
              <a:off x="7356244" y="1648488"/>
              <a:ext cx="5083340" cy="707886"/>
            </a:xfrm>
            <a:prstGeom prst="rect">
              <a:avLst/>
            </a:prstGeom>
            <a:noFill/>
          </p:spPr>
          <p:txBody>
            <a:bodyPr wrap="square" lIns="91440" tIns="45720" rIns="91440" bIns="45720" anchor="t">
              <a:spAutoFit/>
            </a:bodyPr>
            <a:lstStyle/>
            <a:p>
              <a:r>
                <a:rPr lang="en-IN" sz="4000" b="1" i="0">
                  <a:solidFill>
                    <a:schemeClr val="bg1"/>
                  </a:solidFill>
                  <a:effectLst/>
                  <a:latin typeface="Montserrat"/>
                </a:rPr>
                <a:t> </a:t>
              </a:r>
              <a:endParaRPr lang="en-US">
                <a:solidFill>
                  <a:schemeClr val="bg1"/>
                </a:solidFill>
                <a:latin typeface="Montserrat"/>
              </a:endParaRPr>
            </a:p>
          </p:txBody>
        </p:sp>
        <p:sp>
          <p:nvSpPr>
            <p:cNvPr id="14" name="TextBox 13">
              <a:extLst>
                <a:ext uri="{FF2B5EF4-FFF2-40B4-BE49-F238E27FC236}">
                  <a16:creationId xmlns:a16="http://schemas.microsoft.com/office/drawing/2014/main" id="{60B6B5ED-DD7B-C017-920A-5C97973F98D6}"/>
                </a:ext>
              </a:extLst>
            </p:cNvPr>
            <p:cNvSpPr txBox="1"/>
            <p:nvPr/>
          </p:nvSpPr>
          <p:spPr>
            <a:xfrm>
              <a:off x="7356244" y="2916106"/>
              <a:ext cx="5083340" cy="6357959"/>
            </a:xfrm>
            <a:prstGeom prst="rect">
              <a:avLst/>
            </a:prstGeom>
            <a:noFill/>
          </p:spPr>
          <p:txBody>
            <a:bodyPr wrap="square" lIns="91440" tIns="45720" rIns="91440" bIns="45720" anchor="t">
              <a:spAutoFit/>
            </a:bodyPr>
            <a:lstStyle/>
            <a:p>
              <a:pPr algn="ctr"/>
              <a:r>
                <a:rPr lang="en-US" sz="1600" b="1">
                  <a:solidFill>
                    <a:schemeClr val="accent6">
                      <a:lumMod val="60000"/>
                      <a:lumOff val="40000"/>
                    </a:schemeClr>
                  </a:solidFill>
                  <a:latin typeface="Montserrat"/>
                  <a:cs typeface="Times New Roman"/>
                </a:rPr>
                <a:t> </a:t>
              </a:r>
              <a:r>
                <a:rPr lang="en-US" b="1" u="sng">
                  <a:solidFill>
                    <a:schemeClr val="accent6">
                      <a:lumMod val="60000"/>
                      <a:lumOff val="40000"/>
                    </a:schemeClr>
                  </a:solidFill>
                  <a:latin typeface="Montserrat"/>
                  <a:cs typeface="Times New Roman"/>
                </a:rPr>
                <a:t> Seamless Ticketing,</a:t>
              </a:r>
              <a:r>
                <a:rPr lang="en-US" b="1">
                  <a:solidFill>
                    <a:schemeClr val="accent6">
                      <a:lumMod val="60000"/>
                      <a:lumOff val="40000"/>
                    </a:schemeClr>
                  </a:solidFill>
                  <a:latin typeface="Montserrat"/>
                  <a:cs typeface="Times New Roman"/>
                </a:rPr>
                <a:t> </a:t>
              </a:r>
              <a:r>
                <a:rPr lang="en-US" b="1" u="sng">
                  <a:solidFill>
                    <a:schemeClr val="accent6">
                      <a:lumMod val="60000"/>
                      <a:lumOff val="40000"/>
                    </a:schemeClr>
                  </a:solidFill>
                  <a:latin typeface="Montserrat"/>
                  <a:cs typeface="Times New Roman"/>
                </a:rPr>
                <a:t>Event Information</a:t>
              </a:r>
              <a:r>
                <a:rPr lang="en-US" b="1">
                  <a:solidFill>
                    <a:schemeClr val="accent6">
                      <a:lumMod val="60000"/>
                      <a:lumOff val="40000"/>
                    </a:schemeClr>
                  </a:solidFill>
                  <a:latin typeface="Montserrat"/>
                  <a:cs typeface="Times New Roman"/>
                </a:rPr>
                <a:t> </a:t>
              </a:r>
              <a:r>
                <a:rPr lang="en-US" b="1" u="sng">
                  <a:solidFill>
                    <a:schemeClr val="accent6">
                      <a:lumMod val="60000"/>
                      <a:lumOff val="40000"/>
                    </a:schemeClr>
                  </a:solidFill>
                  <a:latin typeface="Montserrat"/>
                  <a:cs typeface="Times New Roman"/>
                </a:rPr>
                <a:t>Alerts</a:t>
              </a:r>
            </a:p>
            <a:p>
              <a:pPr marL="285750" indent="-285750">
                <a:buFont typeface="Arial,Sans-Serif"/>
                <a:buChar char="•"/>
              </a:pPr>
              <a:r>
                <a:rPr lang="en-US" b="1" i="1">
                  <a:solidFill>
                    <a:schemeClr val="bg1"/>
                  </a:solidFill>
                  <a:latin typeface="Montserrat"/>
                  <a:cs typeface="Times New Roman"/>
                </a:rPr>
                <a:t>Problem</a:t>
              </a:r>
              <a:r>
                <a:rPr lang="en-US" b="1">
                  <a:solidFill>
                    <a:schemeClr val="bg1"/>
                  </a:solidFill>
                  <a:latin typeface="Montserrat"/>
                  <a:cs typeface="Times New Roman"/>
                </a:rPr>
                <a:t>:</a:t>
              </a:r>
              <a:r>
                <a:rPr lang="en-US">
                  <a:solidFill>
                    <a:schemeClr val="bg1"/>
                  </a:solidFill>
                  <a:latin typeface="Montserrat"/>
                  <a:cs typeface="Times New Roman"/>
                </a:rPr>
                <a:t> </a:t>
              </a:r>
              <a:r>
                <a:rPr lang="en-US" sz="1600">
                  <a:solidFill>
                    <a:schemeClr val="bg1"/>
                  </a:solidFill>
                  <a:latin typeface="Montserrat"/>
                  <a:cs typeface="Times New Roman"/>
                </a:rPr>
                <a:t>Visitors need quick and accurate access to information about upcoming events, ticketing options, or last-minute changes which might frustrate visitors.</a:t>
              </a:r>
            </a:p>
            <a:p>
              <a:pPr marL="285750" indent="-285750">
                <a:buFont typeface="Arial,Sans-Serif"/>
                <a:buChar char="•"/>
              </a:pPr>
              <a:endParaRPr lang="en-US" sz="1600">
                <a:solidFill>
                  <a:schemeClr val="bg1"/>
                </a:solidFill>
                <a:latin typeface="Montserrat"/>
                <a:cs typeface="Times New Roman"/>
              </a:endParaRPr>
            </a:p>
            <a:p>
              <a:pPr marL="285750" indent="-285750">
                <a:buFont typeface="Arial,Sans-Serif"/>
                <a:buChar char="•"/>
              </a:pPr>
              <a:r>
                <a:rPr lang="en-US" b="1" i="1">
                  <a:solidFill>
                    <a:schemeClr val="bg1"/>
                  </a:solidFill>
                  <a:latin typeface="Montserrat"/>
                  <a:cs typeface="Times New Roman"/>
                </a:rPr>
                <a:t>Impact</a:t>
              </a:r>
              <a:r>
                <a:rPr lang="en-US" b="1">
                  <a:solidFill>
                    <a:schemeClr val="bg1"/>
                  </a:solidFill>
                  <a:latin typeface="Montserrat"/>
                  <a:cs typeface="Times New Roman"/>
                </a:rPr>
                <a:t>:</a:t>
              </a:r>
              <a:r>
                <a:rPr lang="en-US">
                  <a:solidFill>
                    <a:schemeClr val="bg1"/>
                  </a:solidFill>
                  <a:latin typeface="Montserrat"/>
                  <a:cs typeface="Times New Roman"/>
                </a:rPr>
                <a:t> </a:t>
              </a:r>
              <a:r>
                <a:rPr lang="en-US" sz="1600">
                  <a:solidFill>
                    <a:schemeClr val="bg1"/>
                  </a:solidFill>
                  <a:latin typeface="Montserrat"/>
                  <a:cs typeface="Times New Roman"/>
                </a:rPr>
                <a:t>Can result in lost engagement opportunities and negative impressions if visitors miss out on experiences or events.</a:t>
              </a:r>
            </a:p>
            <a:p>
              <a:endParaRPr lang="en-US">
                <a:solidFill>
                  <a:srgbClr val="000000"/>
                </a:solidFill>
                <a:latin typeface="Montserrat"/>
                <a:cs typeface="Times New Roman"/>
              </a:endParaRPr>
            </a:p>
            <a:p>
              <a:endParaRPr lang="en-US">
                <a:solidFill>
                  <a:srgbClr val="000000"/>
                </a:solidFill>
                <a:latin typeface="Montserrat"/>
                <a:cs typeface="Times New Roman"/>
              </a:endParaRPr>
            </a:p>
            <a:p>
              <a:pPr algn="ctr"/>
              <a:r>
                <a:rPr lang="en-US" b="1">
                  <a:solidFill>
                    <a:srgbClr val="000000"/>
                  </a:solidFill>
                  <a:latin typeface="Montserrat"/>
                  <a:cs typeface="Times New Roman"/>
                </a:rPr>
                <a:t>    </a:t>
              </a:r>
              <a:r>
                <a:rPr lang="en-US" b="1" u="sng">
                  <a:solidFill>
                    <a:schemeClr val="accent6">
                      <a:lumMod val="60000"/>
                      <a:lumOff val="40000"/>
                    </a:schemeClr>
                  </a:solidFill>
                  <a:latin typeface="Montserrat"/>
                  <a:cs typeface="Times New Roman"/>
                </a:rPr>
                <a:t>Handling Peak Hours and Crowd Management</a:t>
              </a:r>
              <a:endParaRPr lang="en-US" u="sng">
                <a:solidFill>
                  <a:schemeClr val="accent6">
                    <a:lumMod val="60000"/>
                    <a:lumOff val="40000"/>
                  </a:schemeClr>
                </a:solidFill>
                <a:latin typeface="Montserrat"/>
                <a:cs typeface="Times New Roman"/>
              </a:endParaRPr>
            </a:p>
            <a:p>
              <a:pPr marL="285750" indent="-285750">
                <a:buFont typeface="Arial,Sans-Serif"/>
                <a:buChar char="•"/>
              </a:pPr>
              <a:r>
                <a:rPr lang="en-US" b="1" i="1">
                  <a:solidFill>
                    <a:schemeClr val="bg1"/>
                  </a:solidFill>
                  <a:latin typeface="Montserrat"/>
                  <a:cs typeface="Times New Roman"/>
                </a:rPr>
                <a:t>Problem</a:t>
              </a:r>
              <a:r>
                <a:rPr lang="en-US" b="1">
                  <a:solidFill>
                    <a:schemeClr val="bg1"/>
                  </a:solidFill>
                  <a:latin typeface="Montserrat"/>
                  <a:cs typeface="Times New Roman"/>
                </a:rPr>
                <a:t>:</a:t>
              </a:r>
              <a:r>
                <a:rPr lang="en-US">
                  <a:solidFill>
                    <a:schemeClr val="bg1"/>
                  </a:solidFill>
                  <a:latin typeface="Montserrat"/>
                  <a:cs typeface="Times New Roman"/>
                </a:rPr>
                <a:t> </a:t>
              </a:r>
              <a:r>
                <a:rPr lang="en-US" sz="1600">
                  <a:solidFill>
                    <a:schemeClr val="bg1"/>
                  </a:solidFill>
                  <a:latin typeface="Montserrat"/>
                  <a:cs typeface="Times New Roman"/>
                </a:rPr>
                <a:t>Museums can become crowded during peak hours due to which visitors might experience long wait times for assistance, ticketing, or directions.</a:t>
              </a:r>
            </a:p>
            <a:p>
              <a:pPr marL="285750" indent="-285750">
                <a:buFont typeface="Arial,Sans-Serif"/>
                <a:buChar char="•"/>
              </a:pPr>
              <a:endParaRPr lang="en-US" sz="1600">
                <a:solidFill>
                  <a:schemeClr val="bg1"/>
                </a:solidFill>
                <a:latin typeface="Montserrat"/>
                <a:cs typeface="Times New Roman"/>
              </a:endParaRPr>
            </a:p>
            <a:p>
              <a:pPr marL="285750" indent="-285750">
                <a:buFont typeface="Arial,Sans-Serif"/>
                <a:buChar char="•"/>
              </a:pPr>
              <a:r>
                <a:rPr lang="en-US" b="1" i="1">
                  <a:solidFill>
                    <a:schemeClr val="bg1"/>
                  </a:solidFill>
                  <a:latin typeface="Montserrat"/>
                  <a:cs typeface="Times New Roman"/>
                </a:rPr>
                <a:t>Impact</a:t>
              </a:r>
              <a:r>
                <a:rPr lang="en-US" b="1">
                  <a:solidFill>
                    <a:schemeClr val="bg1"/>
                  </a:solidFill>
                  <a:latin typeface="Montserrat"/>
                  <a:cs typeface="Times New Roman"/>
                </a:rPr>
                <a:t>:</a:t>
              </a:r>
              <a:r>
                <a:rPr lang="en-US">
                  <a:solidFill>
                    <a:schemeClr val="bg1"/>
                  </a:solidFill>
                  <a:latin typeface="Montserrat"/>
                  <a:cs typeface="Times New Roman"/>
                </a:rPr>
                <a:t> </a:t>
              </a:r>
              <a:r>
                <a:rPr lang="en-US" sz="1600">
                  <a:solidFill>
                    <a:schemeClr val="bg1"/>
                  </a:solidFill>
                  <a:latin typeface="Montserrat"/>
                  <a:cs typeface="Times New Roman"/>
                </a:rPr>
                <a:t>Poor crowd management leads to frustration and reduces visitor satisfaction.</a:t>
              </a:r>
            </a:p>
            <a:p>
              <a:pPr>
                <a:lnSpc>
                  <a:spcPct val="150000"/>
                </a:lnSpc>
              </a:pPr>
              <a:endParaRPr lang="en-US">
                <a:solidFill>
                  <a:srgbClr val="000000"/>
                </a:solidFill>
                <a:latin typeface="Times New Roman"/>
                <a:cs typeface="Times New Roman"/>
              </a:endParaRPr>
            </a:p>
            <a:p>
              <a:pPr marL="0" marR="0" lvl="0" indent="0" algn="l" defTabSz="914400">
                <a:lnSpc>
                  <a:spcPct val="150000"/>
                </a:lnSpc>
                <a:spcBef>
                  <a:spcPct val="0"/>
                </a:spcBef>
                <a:spcAft>
                  <a:spcPct val="0"/>
                </a:spcAft>
                <a:buClrTx/>
                <a:buSzTx/>
                <a:buFontTx/>
                <a:buNone/>
                <a:tabLst/>
              </a:pPr>
              <a:r>
                <a:rPr kumimoji="0" lang="en-US" altLang="en-US" sz="1800" b="0" i="0" u="none" strike="noStrike" cap="none" normalizeH="0" baseline="0">
                  <a:ln>
                    <a:noFill/>
                  </a:ln>
                  <a:solidFill>
                    <a:schemeClr val="bg1"/>
                  </a:solidFill>
                  <a:effectLst/>
                  <a:latin typeface="Montserrat"/>
                </a:rPr>
                <a:t>.</a:t>
              </a:r>
              <a:endParaRPr lang="en-US">
                <a:solidFill>
                  <a:schemeClr val="bg1"/>
                </a:solidFill>
              </a:endParaRPr>
            </a:p>
          </p:txBody>
        </p:sp>
      </p:grpSp>
      <p:pic>
        <p:nvPicPr>
          <p:cNvPr id="1027" name="Picture 3" descr="Chatbot Portal - Create AI Powered Chatbots for your Business">
            <a:extLst>
              <a:ext uri="{FF2B5EF4-FFF2-40B4-BE49-F238E27FC236}">
                <a16:creationId xmlns:a16="http://schemas.microsoft.com/office/drawing/2014/main" id="{D49F2476-E011-3DF6-78B0-2944C267F6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10730" y="5373682"/>
            <a:ext cx="1498643" cy="148206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1BB2E53-63F4-637E-D590-C809CC930377}"/>
              </a:ext>
            </a:extLst>
          </p:cNvPr>
          <p:cNvSpPr txBox="1"/>
          <p:nvPr/>
        </p:nvSpPr>
        <p:spPr>
          <a:xfrm>
            <a:off x="5597235" y="348456"/>
            <a:ext cx="5462088" cy="584775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chemeClr val="bg1"/>
                </a:solidFill>
                <a:latin typeface="Montserrat"/>
                <a:cs typeface="Times New Roman"/>
              </a:rPr>
              <a:t>  </a:t>
            </a:r>
            <a:r>
              <a:rPr lang="en-US" b="1" u="sng">
                <a:solidFill>
                  <a:schemeClr val="accent6">
                    <a:lumMod val="60000"/>
                    <a:lumOff val="40000"/>
                  </a:schemeClr>
                </a:solidFill>
                <a:latin typeface="Montserrat"/>
                <a:cs typeface="Times New Roman"/>
              </a:rPr>
              <a:t>Real-time Assistance for Frequently </a:t>
            </a:r>
            <a:endParaRPr lang="en-US" u="sng">
              <a:solidFill>
                <a:schemeClr val="accent6">
                  <a:lumMod val="60000"/>
                  <a:lumOff val="40000"/>
                </a:schemeClr>
              </a:solidFill>
              <a:latin typeface="Montserrat"/>
              <a:cs typeface="Times New Roman"/>
            </a:endParaRPr>
          </a:p>
          <a:p>
            <a:r>
              <a:rPr lang="en-US" b="1">
                <a:solidFill>
                  <a:schemeClr val="accent6">
                    <a:lumMod val="60000"/>
                    <a:lumOff val="40000"/>
                  </a:schemeClr>
                </a:solidFill>
                <a:latin typeface="Montserrat"/>
                <a:cs typeface="Times New Roman"/>
              </a:rPr>
              <a:t>                          </a:t>
            </a:r>
            <a:r>
              <a:rPr lang="en-US" b="1" u="sng">
                <a:solidFill>
                  <a:schemeClr val="accent6">
                    <a:lumMod val="60000"/>
                    <a:lumOff val="40000"/>
                  </a:schemeClr>
                </a:solidFill>
                <a:latin typeface="Montserrat"/>
                <a:cs typeface="Times New Roman"/>
              </a:rPr>
              <a:t>Asked Questions</a:t>
            </a:r>
            <a:endParaRPr lang="en-US" u="sng">
              <a:solidFill>
                <a:schemeClr val="accent6">
                  <a:lumMod val="60000"/>
                  <a:lumOff val="40000"/>
                </a:schemeClr>
              </a:solidFill>
              <a:latin typeface="Montserrat"/>
              <a:cs typeface="Times New Roman"/>
            </a:endParaRPr>
          </a:p>
          <a:p>
            <a:pPr marL="285750" indent="-285750">
              <a:buFont typeface="Arial,Sans-Serif"/>
              <a:buChar char="•"/>
            </a:pPr>
            <a:r>
              <a:rPr lang="en-US" b="1" i="1">
                <a:solidFill>
                  <a:schemeClr val="bg1"/>
                </a:solidFill>
                <a:latin typeface="Montserrat"/>
                <a:cs typeface="Times New Roman"/>
              </a:rPr>
              <a:t>Problem</a:t>
            </a:r>
            <a:r>
              <a:rPr lang="en-US" b="1">
                <a:solidFill>
                  <a:schemeClr val="bg1"/>
                </a:solidFill>
                <a:latin typeface="Montserrat"/>
                <a:cs typeface="Times New Roman"/>
              </a:rPr>
              <a:t>:</a:t>
            </a:r>
            <a:r>
              <a:rPr lang="en-US">
                <a:solidFill>
                  <a:schemeClr val="bg1"/>
                </a:solidFill>
                <a:latin typeface="Montserrat"/>
                <a:cs typeface="Times New Roman"/>
              </a:rPr>
              <a:t> </a:t>
            </a:r>
            <a:r>
              <a:rPr lang="en-US" sz="1600">
                <a:solidFill>
                  <a:schemeClr val="bg1"/>
                </a:solidFill>
                <a:latin typeface="Montserrat"/>
                <a:cs typeface="Times New Roman"/>
              </a:rPr>
              <a:t>Visitors often have common questions about tickets, events, facilities, or directions due to which Museum staff may be overwhelmed by repetitive inquiries, making it hard to attend to more complex visitor needs.</a:t>
            </a:r>
          </a:p>
          <a:p>
            <a:pPr marL="285750" indent="-285750">
              <a:buFont typeface="Arial,Sans-Serif"/>
              <a:buChar char="•"/>
            </a:pPr>
            <a:endParaRPr lang="en-US" sz="1600">
              <a:solidFill>
                <a:schemeClr val="bg1"/>
              </a:solidFill>
              <a:latin typeface="Montserrat"/>
              <a:cs typeface="Times New Roman"/>
            </a:endParaRPr>
          </a:p>
          <a:p>
            <a:pPr marL="285750" indent="-285750">
              <a:buFont typeface="Arial,Sans-Serif"/>
              <a:buChar char="•"/>
            </a:pPr>
            <a:r>
              <a:rPr lang="en-US" b="1" i="1">
                <a:solidFill>
                  <a:schemeClr val="bg1"/>
                </a:solidFill>
                <a:latin typeface="Montserrat"/>
                <a:cs typeface="Times New Roman"/>
              </a:rPr>
              <a:t>Impact</a:t>
            </a:r>
            <a:r>
              <a:rPr lang="en-US" b="1">
                <a:solidFill>
                  <a:schemeClr val="bg1"/>
                </a:solidFill>
                <a:latin typeface="Montserrat"/>
                <a:cs typeface="Times New Roman"/>
              </a:rPr>
              <a:t>:</a:t>
            </a:r>
            <a:r>
              <a:rPr lang="en-US">
                <a:solidFill>
                  <a:schemeClr val="bg1"/>
                </a:solidFill>
                <a:latin typeface="Montserrat"/>
                <a:cs typeface="Times New Roman"/>
              </a:rPr>
              <a:t> </a:t>
            </a:r>
            <a:r>
              <a:rPr lang="en-US" sz="1600">
                <a:solidFill>
                  <a:schemeClr val="bg1"/>
                </a:solidFill>
                <a:latin typeface="Montserrat"/>
                <a:cs typeface="Times New Roman"/>
              </a:rPr>
              <a:t>Visitors may feel frustrated if they have to wait for basic information or staff attention.</a:t>
            </a:r>
          </a:p>
          <a:p>
            <a:endParaRPr lang="en-US" sz="1600">
              <a:latin typeface="Montserrat"/>
              <a:cs typeface="Times New Roman"/>
            </a:endParaRPr>
          </a:p>
          <a:p>
            <a:endParaRPr lang="en-US" sz="1600">
              <a:latin typeface="Montserrat"/>
              <a:cs typeface="Times New Roman"/>
            </a:endParaRPr>
          </a:p>
          <a:p>
            <a:pPr algn="ctr"/>
            <a:r>
              <a:rPr lang="en-US" sz="1600" b="1">
                <a:latin typeface="Montserrat"/>
                <a:cs typeface="Times New Roman"/>
              </a:rPr>
              <a:t>  </a:t>
            </a:r>
            <a:r>
              <a:rPr lang="en-US" b="1" u="sng">
                <a:solidFill>
                  <a:schemeClr val="accent6">
                    <a:lumMod val="60000"/>
                    <a:lumOff val="40000"/>
                  </a:schemeClr>
                </a:solidFill>
                <a:latin typeface="Montserrat"/>
                <a:cs typeface="Times New Roman"/>
              </a:rPr>
              <a:t>Operational Efficiency and</a:t>
            </a:r>
            <a:endParaRPr lang="en-US" u="sng">
              <a:solidFill>
                <a:schemeClr val="accent6">
                  <a:lumMod val="60000"/>
                  <a:lumOff val="40000"/>
                </a:schemeClr>
              </a:solidFill>
              <a:latin typeface="Montserrat"/>
              <a:cs typeface="Times New Roman"/>
            </a:endParaRPr>
          </a:p>
          <a:p>
            <a:pPr algn="ctr"/>
            <a:r>
              <a:rPr lang="en-US" b="1" u="sng">
                <a:solidFill>
                  <a:schemeClr val="accent6">
                    <a:lumMod val="60000"/>
                    <a:lumOff val="40000"/>
                  </a:schemeClr>
                </a:solidFill>
                <a:latin typeface="Montserrat"/>
                <a:cs typeface="Times New Roman"/>
              </a:rPr>
              <a:t>Staff Support</a:t>
            </a:r>
            <a:endParaRPr lang="en-US" u="sng">
              <a:solidFill>
                <a:schemeClr val="accent6">
                  <a:lumMod val="60000"/>
                  <a:lumOff val="40000"/>
                </a:schemeClr>
              </a:solidFill>
              <a:latin typeface="Montserrat"/>
              <a:cs typeface="Times New Roman"/>
            </a:endParaRPr>
          </a:p>
          <a:p>
            <a:pPr marL="285750" indent="-285750">
              <a:buFont typeface="Arial,Sans-Serif"/>
              <a:buChar char="•"/>
            </a:pPr>
            <a:r>
              <a:rPr lang="en-US" b="1" i="1">
                <a:solidFill>
                  <a:schemeClr val="bg1"/>
                </a:solidFill>
                <a:latin typeface="Montserrat"/>
                <a:cs typeface="Times New Roman"/>
              </a:rPr>
              <a:t>Problem</a:t>
            </a:r>
            <a:r>
              <a:rPr lang="en-US" b="1">
                <a:solidFill>
                  <a:schemeClr val="bg1"/>
                </a:solidFill>
                <a:latin typeface="Montserrat"/>
                <a:cs typeface="Times New Roman"/>
              </a:rPr>
              <a:t>:</a:t>
            </a:r>
            <a:r>
              <a:rPr lang="en-US">
                <a:solidFill>
                  <a:schemeClr val="bg1"/>
                </a:solidFill>
                <a:latin typeface="Montserrat"/>
                <a:cs typeface="Times New Roman"/>
              </a:rPr>
              <a:t> </a:t>
            </a:r>
            <a:r>
              <a:rPr lang="en-US" sz="1600">
                <a:solidFill>
                  <a:schemeClr val="bg1"/>
                </a:solidFill>
                <a:latin typeface="Montserrat"/>
                <a:cs typeface="Times New Roman"/>
              </a:rPr>
              <a:t>Museum staff are tasked with both routine visitor interactions and critical operations, such as exhibit management.</a:t>
            </a:r>
          </a:p>
          <a:p>
            <a:pPr marL="285750" indent="-285750">
              <a:buFont typeface="Arial,Sans-Serif"/>
              <a:buChar char="•"/>
            </a:pPr>
            <a:endParaRPr lang="en-US" sz="1600">
              <a:solidFill>
                <a:schemeClr val="bg1"/>
              </a:solidFill>
              <a:latin typeface="Montserrat"/>
              <a:cs typeface="Times New Roman"/>
            </a:endParaRPr>
          </a:p>
          <a:p>
            <a:pPr marL="285750" indent="-285750">
              <a:buFont typeface="Arial,Sans-Serif"/>
              <a:buChar char="•"/>
            </a:pPr>
            <a:r>
              <a:rPr lang="en-US" b="1" i="1">
                <a:solidFill>
                  <a:schemeClr val="bg1"/>
                </a:solidFill>
                <a:latin typeface="Montserrat"/>
                <a:cs typeface="Times New Roman"/>
              </a:rPr>
              <a:t>Impact</a:t>
            </a:r>
            <a:r>
              <a:rPr lang="en-US" b="1">
                <a:solidFill>
                  <a:schemeClr val="bg1"/>
                </a:solidFill>
                <a:latin typeface="Montserrat"/>
                <a:cs typeface="Times New Roman"/>
              </a:rPr>
              <a:t>:</a:t>
            </a:r>
            <a:r>
              <a:rPr lang="en-US">
                <a:solidFill>
                  <a:schemeClr val="bg1"/>
                </a:solidFill>
                <a:latin typeface="Montserrat"/>
                <a:cs typeface="Times New Roman"/>
              </a:rPr>
              <a:t> </a:t>
            </a:r>
            <a:r>
              <a:rPr lang="en-US" sz="1600">
                <a:solidFill>
                  <a:schemeClr val="bg1"/>
                </a:solidFill>
                <a:latin typeface="Montserrat"/>
                <a:cs typeface="Times New Roman"/>
              </a:rPr>
              <a:t>Answering repetitive questions distracts staff from focusing on complex tasks like handling emergencies.</a:t>
            </a:r>
            <a:endParaRPr lang="en-US" sz="1600">
              <a:solidFill>
                <a:schemeClr val="bg1"/>
              </a:solidFill>
            </a:endParaRPr>
          </a:p>
          <a:p>
            <a:pPr algn="l"/>
            <a:endParaRPr lang="en-US">
              <a:ea typeface="Calibri"/>
              <a:cs typeface="Calibri"/>
            </a:endParaRPr>
          </a:p>
        </p:txBody>
      </p:sp>
    </p:spTree>
    <p:extLst>
      <p:ext uri="{BB962C8B-B14F-4D97-AF65-F5344CB8AC3E}">
        <p14:creationId xmlns:p14="http://schemas.microsoft.com/office/powerpoint/2010/main" val="4271280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Graphic 2">
            <a:extLst>
              <a:ext uri="{FF2B5EF4-FFF2-40B4-BE49-F238E27FC236}">
                <a16:creationId xmlns:a16="http://schemas.microsoft.com/office/drawing/2014/main" id="{C734DDF9-422F-1133-68A8-0D9F4A05663B}"/>
              </a:ext>
            </a:extLst>
          </p:cNvPr>
          <p:cNvSpPr/>
          <p:nvPr/>
        </p:nvSpPr>
        <p:spPr>
          <a:xfrm flipH="1">
            <a:off x="6068544" y="4133850"/>
            <a:ext cx="6087109" cy="2722626"/>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tlCol="0" anchor="ctr"/>
          <a:lstStyle/>
          <a:p>
            <a:endParaRPr lang="en-IN"/>
          </a:p>
        </p:txBody>
      </p:sp>
      <p:grpSp>
        <p:nvGrpSpPr>
          <p:cNvPr id="10" name="Group 9">
            <a:extLst>
              <a:ext uri="{FF2B5EF4-FFF2-40B4-BE49-F238E27FC236}">
                <a16:creationId xmlns:a16="http://schemas.microsoft.com/office/drawing/2014/main" id="{AFF2376F-7BEE-3677-C128-2CA575510D60}"/>
              </a:ext>
            </a:extLst>
          </p:cNvPr>
          <p:cNvGrpSpPr/>
          <p:nvPr/>
        </p:nvGrpSpPr>
        <p:grpSpPr>
          <a:xfrm>
            <a:off x="-571500" y="1163520"/>
            <a:ext cx="8410726" cy="5996003"/>
            <a:chOff x="3545320" y="494829"/>
            <a:chExt cx="6407968" cy="3687919"/>
          </a:xfrm>
        </p:grpSpPr>
        <p:sp>
          <p:nvSpPr>
            <p:cNvPr id="11" name="TextBox 10">
              <a:extLst>
                <a:ext uri="{FF2B5EF4-FFF2-40B4-BE49-F238E27FC236}">
                  <a16:creationId xmlns:a16="http://schemas.microsoft.com/office/drawing/2014/main" id="{782ACB75-E0DE-B8F8-61BE-6D9FC0D8C856}"/>
                </a:ext>
              </a:extLst>
            </p:cNvPr>
            <p:cNvSpPr txBox="1"/>
            <p:nvPr/>
          </p:nvSpPr>
          <p:spPr>
            <a:xfrm>
              <a:off x="3545320" y="494829"/>
              <a:ext cx="3933825" cy="435395"/>
            </a:xfrm>
            <a:prstGeom prst="rect">
              <a:avLst/>
            </a:prstGeom>
            <a:noFill/>
          </p:spPr>
          <p:txBody>
            <a:bodyPr wrap="square" lIns="91440" tIns="45720" rIns="91440" bIns="45720" anchor="t">
              <a:spAutoFit/>
            </a:bodyPr>
            <a:lstStyle/>
            <a:p>
              <a:endParaRPr lang="en-US" sz="4000" b="1">
                <a:solidFill>
                  <a:schemeClr val="bg1"/>
                </a:solidFill>
                <a:latin typeface="Montserrat" panose="00000500000000000000" pitchFamily="2" charset="0"/>
              </a:endParaRPr>
            </a:p>
          </p:txBody>
        </p:sp>
        <p:sp>
          <p:nvSpPr>
            <p:cNvPr id="12" name="TextBox 11">
              <a:extLst>
                <a:ext uri="{FF2B5EF4-FFF2-40B4-BE49-F238E27FC236}">
                  <a16:creationId xmlns:a16="http://schemas.microsoft.com/office/drawing/2014/main" id="{82324676-E99F-D90A-1507-61935624DF76}"/>
                </a:ext>
              </a:extLst>
            </p:cNvPr>
            <p:cNvSpPr txBox="1"/>
            <p:nvPr/>
          </p:nvSpPr>
          <p:spPr>
            <a:xfrm>
              <a:off x="4284552" y="832496"/>
              <a:ext cx="5668736" cy="3350252"/>
            </a:xfrm>
            <a:prstGeom prst="rect">
              <a:avLst/>
            </a:prstGeom>
            <a:noFill/>
          </p:spPr>
          <p:txBody>
            <a:bodyPr wrap="square" lIns="91440" tIns="45720" rIns="91440" bIns="45720" anchor="t">
              <a:spAutoFit/>
            </a:bodyPr>
            <a:lstStyle/>
            <a:p>
              <a:r>
                <a:rPr lang="en-US" sz="2400" b="1" i="1">
                  <a:solidFill>
                    <a:schemeClr val="bg1"/>
                  </a:solidFill>
                  <a:latin typeface="Montserrat"/>
                  <a:cs typeface="Times New Roman"/>
                </a:rPr>
                <a:t>How This Solution Addresses the Problem Domain</a:t>
              </a:r>
              <a:endParaRPr lang="en-US" sz="2400" b="1" i="1">
                <a:solidFill>
                  <a:schemeClr val="bg1"/>
                </a:solidFill>
                <a:latin typeface="Montserrat"/>
                <a:ea typeface="Calibri"/>
                <a:cs typeface="Times New Roman"/>
              </a:endParaRPr>
            </a:p>
            <a:p>
              <a:r>
                <a:rPr lang="en-US" sz="2000">
                  <a:solidFill>
                    <a:schemeClr val="bg1"/>
                  </a:solidFill>
                  <a:latin typeface="Montserrat"/>
                  <a:ea typeface="+mn-lt"/>
                  <a:cs typeface="+mn-lt"/>
                </a:rPr>
                <a:t>Given the problem of providing visitors with instant, personalized assistance through an AI-based chatbot, this setup ensures:</a:t>
              </a:r>
              <a:endParaRPr lang="en-US" sz="2000">
                <a:solidFill>
                  <a:schemeClr val="bg1"/>
                </a:solidFill>
                <a:latin typeface="Montserrat"/>
                <a:ea typeface="Calibri"/>
                <a:cs typeface="Calibri"/>
              </a:endParaRPr>
            </a:p>
            <a:p>
              <a:pPr marL="285750" indent="-285750">
                <a:buFont typeface="Arial"/>
                <a:buChar char="•"/>
              </a:pPr>
              <a:r>
                <a:rPr lang="en-US" sz="2400" b="1" u="sng">
                  <a:solidFill>
                    <a:schemeClr val="accent6">
                      <a:lumMod val="60000"/>
                      <a:lumOff val="40000"/>
                    </a:schemeClr>
                  </a:solidFill>
                  <a:latin typeface="Montserrat"/>
                  <a:ea typeface="+mn-lt"/>
                  <a:cs typeface="+mn-lt"/>
                </a:rPr>
                <a:t>Real-time interaction</a:t>
              </a:r>
              <a:r>
                <a:rPr lang="en-US" sz="2400">
                  <a:solidFill>
                    <a:schemeClr val="bg1"/>
                  </a:solidFill>
                  <a:latin typeface="Montserrat"/>
                  <a:ea typeface="+mn-lt"/>
                  <a:cs typeface="+mn-lt"/>
                </a:rPr>
                <a:t> </a:t>
              </a:r>
              <a:r>
                <a:rPr lang="en-US" sz="2000">
                  <a:solidFill>
                    <a:schemeClr val="bg1"/>
                  </a:solidFill>
                  <a:latin typeface="Montserrat"/>
                  <a:ea typeface="+mn-lt"/>
                  <a:cs typeface="+mn-lt"/>
                </a:rPr>
                <a:t>via the </a:t>
              </a:r>
              <a:r>
                <a:rPr lang="en-US" sz="2000" err="1">
                  <a:solidFill>
                    <a:schemeClr val="bg1"/>
                  </a:solidFill>
                  <a:latin typeface="Montserrat"/>
                  <a:ea typeface="+mn-lt"/>
                  <a:cs typeface="+mn-lt"/>
                </a:rPr>
                <a:t>Streamlit</a:t>
              </a:r>
              <a:r>
                <a:rPr lang="en-US" sz="2000">
                  <a:solidFill>
                    <a:schemeClr val="bg1"/>
                  </a:solidFill>
                  <a:latin typeface="Montserrat"/>
                  <a:ea typeface="+mn-lt"/>
                  <a:cs typeface="+mn-lt"/>
                </a:rPr>
                <a:t> web interface.</a:t>
              </a:r>
              <a:endParaRPr lang="en-US" sz="2000">
                <a:solidFill>
                  <a:schemeClr val="bg1"/>
                </a:solidFill>
                <a:latin typeface="Montserrat"/>
                <a:ea typeface="Calibri"/>
                <a:cs typeface="Calibri"/>
              </a:endParaRPr>
            </a:p>
            <a:p>
              <a:pPr marL="285750" indent="-285750">
                <a:buFont typeface="Arial"/>
                <a:buChar char="•"/>
              </a:pPr>
              <a:r>
                <a:rPr lang="en-US" sz="2400" b="1" u="sng">
                  <a:solidFill>
                    <a:schemeClr val="accent6">
                      <a:lumMod val="60000"/>
                      <a:lumOff val="40000"/>
                    </a:schemeClr>
                  </a:solidFill>
                  <a:latin typeface="Montserrat"/>
                  <a:ea typeface="+mn-lt"/>
                  <a:cs typeface="+mn-lt"/>
                </a:rPr>
                <a:t>Scalable backend</a:t>
              </a:r>
              <a:r>
                <a:rPr lang="en-US" sz="2400" u="sng">
                  <a:solidFill>
                    <a:schemeClr val="accent6">
                      <a:lumMod val="60000"/>
                      <a:lumOff val="40000"/>
                    </a:schemeClr>
                  </a:solidFill>
                  <a:latin typeface="Montserrat"/>
                  <a:ea typeface="+mn-lt"/>
                  <a:cs typeface="+mn-lt"/>
                </a:rPr>
                <a:t> </a:t>
              </a:r>
              <a:r>
                <a:rPr lang="en-US" sz="2000">
                  <a:solidFill>
                    <a:schemeClr val="bg1"/>
                  </a:solidFill>
                  <a:latin typeface="Montserrat"/>
                  <a:ea typeface="+mn-lt"/>
                  <a:cs typeface="+mn-lt"/>
                </a:rPr>
                <a:t>with Flask/</a:t>
              </a:r>
              <a:r>
                <a:rPr lang="en-US" sz="2000" err="1">
                  <a:solidFill>
                    <a:schemeClr val="bg1"/>
                  </a:solidFill>
                  <a:latin typeface="Montserrat"/>
                  <a:ea typeface="+mn-lt"/>
                  <a:cs typeface="+mn-lt"/>
                </a:rPr>
                <a:t>Dockerized</a:t>
              </a:r>
              <a:r>
                <a:rPr lang="en-US" sz="2000">
                  <a:solidFill>
                    <a:schemeClr val="bg1"/>
                  </a:solidFill>
                  <a:latin typeface="Montserrat"/>
                  <a:ea typeface="+mn-lt"/>
                  <a:cs typeface="+mn-lt"/>
                </a:rPr>
                <a:t> language models that can handle multiple requests efficiently.</a:t>
              </a:r>
              <a:endParaRPr lang="en-US" sz="2000">
                <a:solidFill>
                  <a:schemeClr val="bg1"/>
                </a:solidFill>
                <a:latin typeface="Montserrat"/>
                <a:ea typeface="Calibri"/>
                <a:cs typeface="Calibri"/>
              </a:endParaRPr>
            </a:p>
            <a:p>
              <a:pPr marL="285750" indent="-285750">
                <a:buFont typeface="Arial"/>
                <a:buChar char="•"/>
              </a:pPr>
              <a:r>
                <a:rPr lang="en-US" sz="2400" b="1" u="sng">
                  <a:solidFill>
                    <a:schemeClr val="accent6">
                      <a:lumMod val="60000"/>
                      <a:lumOff val="40000"/>
                    </a:schemeClr>
                  </a:solidFill>
                  <a:latin typeface="Montserrat"/>
                  <a:ea typeface="+mn-lt"/>
                  <a:cs typeface="+mn-lt"/>
                </a:rPr>
                <a:t>Data persistence</a:t>
              </a:r>
              <a:r>
                <a:rPr lang="en-US" sz="2400">
                  <a:solidFill>
                    <a:schemeClr val="bg1"/>
                  </a:solidFill>
                  <a:latin typeface="Montserrat"/>
                  <a:ea typeface="+mn-lt"/>
                  <a:cs typeface="+mn-lt"/>
                </a:rPr>
                <a:t> </a:t>
              </a:r>
              <a:r>
                <a:rPr lang="en-US" sz="2000">
                  <a:solidFill>
                    <a:schemeClr val="bg1"/>
                  </a:solidFill>
                  <a:latin typeface="Montserrat"/>
                  <a:ea typeface="+mn-lt"/>
                  <a:cs typeface="+mn-lt"/>
                </a:rPr>
                <a:t>using volume mapping </a:t>
              </a:r>
              <a:r>
                <a:rPr lang="en-US" sz="2000" b="0" i="0">
                  <a:solidFill>
                    <a:schemeClr val="bg1"/>
                  </a:solidFill>
                  <a:effectLst/>
                  <a:latin typeface="Montserrat"/>
                  <a:ea typeface="+mn-lt"/>
                  <a:cs typeface="+mn-lt"/>
                </a:rPr>
                <a:t>to </a:t>
              </a:r>
              <a:r>
                <a:rPr lang="en-US" sz="2000">
                  <a:solidFill>
                    <a:schemeClr val="bg1"/>
                  </a:solidFill>
                  <a:latin typeface="Montserrat"/>
                  <a:ea typeface="+mn-lt"/>
                  <a:cs typeface="+mn-lt"/>
                </a:rPr>
                <a:t>store important data or cache responses for quick access.</a:t>
              </a:r>
              <a:endParaRPr lang="en-US" sz="2000">
                <a:solidFill>
                  <a:schemeClr val="bg1"/>
                </a:solidFill>
                <a:latin typeface="Montserrat"/>
                <a:ea typeface="Calibri"/>
                <a:cs typeface="Calibri"/>
              </a:endParaRPr>
            </a:p>
            <a:p>
              <a:pPr marL="285750" indent="-285750">
                <a:buFont typeface="Arial"/>
                <a:buChar char="•"/>
              </a:pPr>
              <a:r>
                <a:rPr lang="en-US" sz="2400" b="1" u="sng">
                  <a:solidFill>
                    <a:schemeClr val="accent6">
                      <a:lumMod val="60000"/>
                      <a:lumOff val="40000"/>
                    </a:schemeClr>
                  </a:solidFill>
                  <a:latin typeface="Montserrat"/>
                  <a:ea typeface="+mn-lt"/>
                  <a:cs typeface="+mn-lt"/>
                </a:rPr>
                <a:t>Flexible deployment</a:t>
              </a:r>
              <a:r>
                <a:rPr lang="en-US" sz="2400">
                  <a:solidFill>
                    <a:schemeClr val="bg1"/>
                  </a:solidFill>
                  <a:latin typeface="Montserrat"/>
                  <a:ea typeface="+mn-lt"/>
                  <a:cs typeface="+mn-lt"/>
                </a:rPr>
                <a:t> </a:t>
              </a:r>
              <a:r>
                <a:rPr lang="en-US" sz="2000">
                  <a:solidFill>
                    <a:schemeClr val="bg1"/>
                  </a:solidFill>
                  <a:latin typeface="Montserrat"/>
                  <a:ea typeface="+mn-lt"/>
                  <a:cs typeface="+mn-lt"/>
                </a:rPr>
                <a:t>as the Flask/Docker setup can run locally or in the cloud</a:t>
              </a:r>
              <a:r>
                <a:rPr lang="en-US" sz="2000" b="0" i="0">
                  <a:solidFill>
                    <a:schemeClr val="bg1"/>
                  </a:solidFill>
                  <a:effectLst/>
                  <a:latin typeface="Montserrat"/>
                  <a:ea typeface="+mn-lt"/>
                  <a:cs typeface="+mn-lt"/>
                </a:rPr>
                <a:t>, </a:t>
              </a:r>
              <a:r>
                <a:rPr lang="en-US" sz="2000">
                  <a:solidFill>
                    <a:schemeClr val="bg1"/>
                  </a:solidFill>
                  <a:latin typeface="Montserrat"/>
                  <a:ea typeface="+mn-lt"/>
                  <a:cs typeface="+mn-lt"/>
                </a:rPr>
                <a:t>depending on the museum's infrastructure</a:t>
              </a:r>
              <a:r>
                <a:rPr lang="en-US" sz="2000" b="0" i="0">
                  <a:solidFill>
                    <a:schemeClr val="bg1"/>
                  </a:solidFill>
                  <a:effectLst/>
                  <a:latin typeface="Montserrat"/>
                  <a:ea typeface="+mn-lt"/>
                  <a:cs typeface="+mn-lt"/>
                </a:rPr>
                <a:t>.</a:t>
              </a:r>
              <a:endParaRPr lang="en-US" sz="2000">
                <a:solidFill>
                  <a:schemeClr val="bg1"/>
                </a:solidFill>
                <a:latin typeface="Montserrat"/>
                <a:ea typeface="+mn-lt"/>
                <a:cs typeface="+mn-lt"/>
              </a:endParaRPr>
            </a:p>
            <a:p>
              <a:pPr>
                <a:lnSpc>
                  <a:spcPct val="150000"/>
                </a:lnSpc>
              </a:pPr>
              <a:endParaRPr lang="en-US">
                <a:solidFill>
                  <a:schemeClr val="bg1"/>
                </a:solidFill>
                <a:latin typeface="Montserrat" panose="00000500000000000000" pitchFamily="2" charset="0"/>
              </a:endParaRPr>
            </a:p>
          </p:txBody>
        </p:sp>
      </p:grpSp>
      <p:pic>
        <p:nvPicPr>
          <p:cNvPr id="15" name="Picture 14" descr="A picture containing screenshot, cartoon&#10;&#10;Description automatically generated">
            <a:extLst>
              <a:ext uri="{FF2B5EF4-FFF2-40B4-BE49-F238E27FC236}">
                <a16:creationId xmlns:a16="http://schemas.microsoft.com/office/drawing/2014/main" id="{9E399437-0DC1-B366-272A-23ECE28AD8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02663" y="3422358"/>
            <a:ext cx="3952990" cy="3349484"/>
          </a:xfrm>
          <a:prstGeom prst="rect">
            <a:avLst/>
          </a:prstGeom>
        </p:spPr>
      </p:pic>
      <p:sp>
        <p:nvSpPr>
          <p:cNvPr id="2" name="TextBox 1">
            <a:extLst>
              <a:ext uri="{FF2B5EF4-FFF2-40B4-BE49-F238E27FC236}">
                <a16:creationId xmlns:a16="http://schemas.microsoft.com/office/drawing/2014/main" id="{DD90550B-E737-D8AC-EF45-9091ED5FBB9D}"/>
              </a:ext>
            </a:extLst>
          </p:cNvPr>
          <p:cNvSpPr txBox="1"/>
          <p:nvPr/>
        </p:nvSpPr>
        <p:spPr>
          <a:xfrm>
            <a:off x="2333036" y="702135"/>
            <a:ext cx="747358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5400">
                <a:solidFill>
                  <a:schemeClr val="bg1"/>
                </a:solidFill>
                <a:latin typeface="Montserrat"/>
                <a:ea typeface="Calibri"/>
                <a:cs typeface="Calibri"/>
              </a:rPr>
              <a:t>SOLUTION DOMAIN</a:t>
            </a:r>
            <a:endParaRPr lang="en-US" sz="5400">
              <a:solidFill>
                <a:schemeClr val="bg1"/>
              </a:solidFill>
              <a:latin typeface="Montserrat"/>
              <a:cs typeface="Times New Roman"/>
            </a:endParaRPr>
          </a:p>
        </p:txBody>
      </p:sp>
    </p:spTree>
    <p:extLst>
      <p:ext uri="{BB962C8B-B14F-4D97-AF65-F5344CB8AC3E}">
        <p14:creationId xmlns:p14="http://schemas.microsoft.com/office/powerpoint/2010/main" val="26162610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102" name="Group 101">
            <a:extLst>
              <a:ext uri="{FF2B5EF4-FFF2-40B4-BE49-F238E27FC236}">
                <a16:creationId xmlns:a16="http://schemas.microsoft.com/office/drawing/2014/main" id="{CC5FF494-F9B7-EC79-60BE-53FE88DC36C1}"/>
              </a:ext>
            </a:extLst>
          </p:cNvPr>
          <p:cNvGrpSpPr/>
          <p:nvPr/>
        </p:nvGrpSpPr>
        <p:grpSpPr>
          <a:xfrm>
            <a:off x="760782" y="725544"/>
            <a:ext cx="4369775" cy="2588070"/>
            <a:chOff x="1335876" y="1516299"/>
            <a:chExt cx="4369775" cy="2588070"/>
          </a:xfrm>
        </p:grpSpPr>
        <p:sp>
          <p:nvSpPr>
            <p:cNvPr id="47" name="Rectangle: Rounded Corners 46">
              <a:extLst>
                <a:ext uri="{FF2B5EF4-FFF2-40B4-BE49-F238E27FC236}">
                  <a16:creationId xmlns:a16="http://schemas.microsoft.com/office/drawing/2014/main" id="{57C755BD-07C6-216D-5991-C349D698E3E9}"/>
                </a:ext>
              </a:extLst>
            </p:cNvPr>
            <p:cNvSpPr/>
            <p:nvPr/>
          </p:nvSpPr>
          <p:spPr>
            <a:xfrm rot="2700000">
              <a:off x="1335876" y="1516299"/>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1" name="TextBox 80">
              <a:extLst>
                <a:ext uri="{FF2B5EF4-FFF2-40B4-BE49-F238E27FC236}">
                  <a16:creationId xmlns:a16="http://schemas.microsoft.com/office/drawing/2014/main" id="{69FA53B5-2C85-5963-7538-FD9BA088436C}"/>
                </a:ext>
              </a:extLst>
            </p:cNvPr>
            <p:cNvSpPr txBox="1"/>
            <p:nvPr/>
          </p:nvSpPr>
          <p:spPr>
            <a:xfrm>
              <a:off x="1939438" y="1580601"/>
              <a:ext cx="3766213" cy="2523768"/>
            </a:xfrm>
            <a:prstGeom prst="rect">
              <a:avLst/>
            </a:prstGeom>
            <a:noFill/>
          </p:spPr>
          <p:txBody>
            <a:bodyPr wrap="square" lIns="91440" tIns="45720" rIns="91440" bIns="45720" anchor="t">
              <a:spAutoFit/>
            </a:bodyPr>
            <a:lstStyle/>
            <a:p>
              <a:r>
                <a:rPr lang="en-IN" sz="1600" b="1">
                  <a:solidFill>
                    <a:schemeClr val="accent6">
                      <a:lumMod val="60000"/>
                      <a:lumOff val="40000"/>
                    </a:schemeClr>
                  </a:solidFill>
                  <a:latin typeface="Montserrat"/>
                  <a:cs typeface="Times New Roman"/>
                </a:rPr>
                <a:t>Reducing Staff Workload by Handling Routine Queries</a:t>
              </a:r>
              <a:endParaRPr lang="en-US" sz="1600">
                <a:solidFill>
                  <a:schemeClr val="accent6">
                    <a:lumMod val="60000"/>
                    <a:lumOff val="40000"/>
                  </a:schemeClr>
                </a:solidFill>
                <a:latin typeface="Montserrat"/>
                <a:cs typeface="Times New Roman"/>
              </a:endParaRPr>
            </a:p>
            <a:p>
              <a:pPr marL="285750" indent="-285750">
                <a:buFont typeface="Arial"/>
                <a:buChar char="•"/>
              </a:pPr>
              <a:r>
                <a:rPr lang="en-IN" sz="1400">
                  <a:solidFill>
                    <a:schemeClr val="bg1"/>
                  </a:solidFill>
                  <a:latin typeface="Montserrat"/>
                  <a:ea typeface="+mn-lt"/>
                  <a:cs typeface="+mn-lt"/>
                </a:rPr>
                <a:t>Visitors interact with the </a:t>
              </a:r>
              <a:r>
                <a:rPr lang="en-IN" sz="1400" b="1" err="1">
                  <a:solidFill>
                    <a:schemeClr val="bg1"/>
                  </a:solidFill>
                  <a:latin typeface="Montserrat"/>
                  <a:ea typeface="+mn-lt"/>
                  <a:cs typeface="+mn-lt"/>
                </a:rPr>
                <a:t>Streamlit</a:t>
              </a:r>
              <a:r>
                <a:rPr lang="en-IN" sz="1400" b="1">
                  <a:solidFill>
                    <a:schemeClr val="bg1"/>
                  </a:solidFill>
                  <a:latin typeface="Montserrat"/>
                  <a:ea typeface="+mn-lt"/>
                  <a:cs typeface="+mn-lt"/>
                </a:rPr>
                <a:t> app</a:t>
              </a:r>
              <a:r>
                <a:rPr lang="en-IN" sz="1400">
                  <a:solidFill>
                    <a:schemeClr val="bg1"/>
                  </a:solidFill>
                  <a:latin typeface="Montserrat"/>
                  <a:ea typeface="+mn-lt"/>
                  <a:cs typeface="+mn-lt"/>
                </a:rPr>
                <a:t> to get quick answers to routine questions (e.g., “Is the museum open tomorrow?”).</a:t>
              </a:r>
              <a:endParaRPr lang="en-IN" sz="1400">
                <a:solidFill>
                  <a:schemeClr val="bg1"/>
                </a:solidFill>
                <a:latin typeface="Montserrat"/>
                <a:cs typeface="Calibri"/>
              </a:endParaRPr>
            </a:p>
            <a:p>
              <a:pPr marL="285750" indent="-285750">
                <a:buFont typeface="Arial"/>
                <a:buChar char="•"/>
              </a:pPr>
              <a:endParaRPr lang="en-IN" sz="1400">
                <a:solidFill>
                  <a:schemeClr val="bg1"/>
                </a:solidFill>
                <a:latin typeface="Montserrat"/>
                <a:ea typeface="+mn-lt"/>
                <a:cs typeface="+mn-lt"/>
              </a:endParaRPr>
            </a:p>
            <a:p>
              <a:pPr marL="285750" indent="-285750">
                <a:buFont typeface="Arial"/>
                <a:buChar char="•"/>
              </a:pPr>
              <a:r>
                <a:rPr lang="en-IN" sz="1400" b="1" err="1">
                  <a:solidFill>
                    <a:schemeClr val="bg1"/>
                  </a:solidFill>
                  <a:latin typeface="Montserrat"/>
                  <a:ea typeface="+mn-lt"/>
                  <a:cs typeface="+mn-lt"/>
                </a:rPr>
                <a:t>Ollama</a:t>
              </a:r>
              <a:r>
                <a:rPr lang="en-IN" sz="1400" b="1">
                  <a:solidFill>
                    <a:schemeClr val="bg1"/>
                  </a:solidFill>
                  <a:latin typeface="Montserrat"/>
                  <a:ea typeface="+mn-lt"/>
                  <a:cs typeface="+mn-lt"/>
                </a:rPr>
                <a:t> backend</a:t>
              </a:r>
              <a:r>
                <a:rPr lang="en-IN" sz="1400">
                  <a:solidFill>
                    <a:schemeClr val="bg1"/>
                  </a:solidFill>
                  <a:latin typeface="Montserrat"/>
                  <a:ea typeface="+mn-lt"/>
                  <a:cs typeface="+mn-lt"/>
                </a:rPr>
                <a:t> handles these queries automatically without staff involvement.</a:t>
              </a:r>
              <a:endParaRPr lang="en-IN" sz="1400">
                <a:solidFill>
                  <a:schemeClr val="bg1"/>
                </a:solidFill>
                <a:latin typeface="Montserrat"/>
                <a:cs typeface="Calibri"/>
              </a:endParaRPr>
            </a:p>
            <a:p>
              <a:endParaRPr lang="en-IN" sz="1400">
                <a:solidFill>
                  <a:schemeClr val="bg1"/>
                </a:solidFill>
                <a:latin typeface="Montserrat" panose="00000500000000000000" pitchFamily="2" charset="0"/>
              </a:endParaRPr>
            </a:p>
          </p:txBody>
        </p:sp>
        <p:sp>
          <p:nvSpPr>
            <p:cNvPr id="92" name="TextBox 91">
              <a:extLst>
                <a:ext uri="{FF2B5EF4-FFF2-40B4-BE49-F238E27FC236}">
                  <a16:creationId xmlns:a16="http://schemas.microsoft.com/office/drawing/2014/main" id="{07E5994B-D00C-3220-1C13-2F6D7F81BDEF}"/>
                </a:ext>
              </a:extLst>
            </p:cNvPr>
            <p:cNvSpPr txBox="1"/>
            <p:nvPr/>
          </p:nvSpPr>
          <p:spPr>
            <a:xfrm>
              <a:off x="1361017" y="1606302"/>
              <a:ext cx="472322" cy="400110"/>
            </a:xfrm>
            <a:prstGeom prst="rect">
              <a:avLst/>
            </a:prstGeom>
            <a:noFill/>
          </p:spPr>
          <p:txBody>
            <a:bodyPr wrap="square">
              <a:spAutoFit/>
            </a:bodyPr>
            <a:lstStyle/>
            <a:p>
              <a:pPr algn="ctr"/>
              <a:r>
                <a:rPr lang="en-IN" sz="2000" b="1" i="0">
                  <a:solidFill>
                    <a:schemeClr val="bg1"/>
                  </a:solidFill>
                  <a:effectLst/>
                  <a:latin typeface="Montserrat" panose="00000500000000000000" pitchFamily="2" charset="0"/>
                </a:rPr>
                <a:t>1</a:t>
              </a:r>
              <a:endParaRPr lang="en-IN" sz="2000" b="1">
                <a:solidFill>
                  <a:schemeClr val="bg1"/>
                </a:solidFill>
                <a:latin typeface="Montserrat" panose="00000500000000000000" pitchFamily="2" charset="0"/>
              </a:endParaRPr>
            </a:p>
          </p:txBody>
        </p:sp>
      </p:grpSp>
      <p:sp>
        <p:nvSpPr>
          <p:cNvPr id="63" name="Rectangle: Rounded Corners 62">
            <a:extLst>
              <a:ext uri="{FF2B5EF4-FFF2-40B4-BE49-F238E27FC236}">
                <a16:creationId xmlns:a16="http://schemas.microsoft.com/office/drawing/2014/main" id="{E0D56E10-8EBB-A46D-C03A-8C1B49800278}"/>
              </a:ext>
            </a:extLst>
          </p:cNvPr>
          <p:cNvSpPr/>
          <p:nvPr/>
        </p:nvSpPr>
        <p:spPr>
          <a:xfrm rot="2700000">
            <a:off x="717649" y="3500754"/>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nvGrpSpPr>
          <p:cNvPr id="105" name="Group 104">
            <a:extLst>
              <a:ext uri="{FF2B5EF4-FFF2-40B4-BE49-F238E27FC236}">
                <a16:creationId xmlns:a16="http://schemas.microsoft.com/office/drawing/2014/main" id="{4B11B99A-B9A8-A537-A1C2-ED78445DAEDB}"/>
              </a:ext>
            </a:extLst>
          </p:cNvPr>
          <p:cNvGrpSpPr/>
          <p:nvPr/>
        </p:nvGrpSpPr>
        <p:grpSpPr>
          <a:xfrm>
            <a:off x="757169" y="3533437"/>
            <a:ext cx="5336671" cy="1259737"/>
            <a:chOff x="368980" y="3835362"/>
            <a:chExt cx="5336671" cy="1259737"/>
          </a:xfrm>
        </p:grpSpPr>
        <p:sp>
          <p:nvSpPr>
            <p:cNvPr id="85" name="TextBox 84">
              <a:extLst>
                <a:ext uri="{FF2B5EF4-FFF2-40B4-BE49-F238E27FC236}">
                  <a16:creationId xmlns:a16="http://schemas.microsoft.com/office/drawing/2014/main" id="{B673AEDF-E403-B1E6-BC6E-3C7E4CBA14F1}"/>
                </a:ext>
              </a:extLst>
            </p:cNvPr>
            <p:cNvSpPr txBox="1"/>
            <p:nvPr/>
          </p:nvSpPr>
          <p:spPr>
            <a:xfrm>
              <a:off x="2226985" y="4787322"/>
              <a:ext cx="3478666" cy="307777"/>
            </a:xfrm>
            <a:prstGeom prst="rect">
              <a:avLst/>
            </a:prstGeom>
            <a:noFill/>
          </p:spPr>
          <p:txBody>
            <a:bodyPr wrap="square" lIns="91440" tIns="45720" rIns="91440" bIns="45720" anchor="t">
              <a:spAutoFit/>
            </a:bodyPr>
            <a:lstStyle/>
            <a:p>
              <a:endParaRPr lang="en-IN" sz="1400">
                <a:solidFill>
                  <a:schemeClr val="bg1"/>
                </a:solidFill>
                <a:latin typeface="Montserrat" panose="00000500000000000000" pitchFamily="2" charset="0"/>
              </a:endParaRPr>
            </a:p>
          </p:txBody>
        </p:sp>
        <p:sp>
          <p:nvSpPr>
            <p:cNvPr id="95" name="TextBox 94">
              <a:extLst>
                <a:ext uri="{FF2B5EF4-FFF2-40B4-BE49-F238E27FC236}">
                  <a16:creationId xmlns:a16="http://schemas.microsoft.com/office/drawing/2014/main" id="{6D7444E3-BA4A-95CB-EAF5-429B01C1408A}"/>
                </a:ext>
              </a:extLst>
            </p:cNvPr>
            <p:cNvSpPr txBox="1"/>
            <p:nvPr/>
          </p:nvSpPr>
          <p:spPr>
            <a:xfrm>
              <a:off x="368980" y="3835362"/>
              <a:ext cx="472322" cy="400110"/>
            </a:xfrm>
            <a:prstGeom prst="rect">
              <a:avLst/>
            </a:prstGeom>
            <a:noFill/>
          </p:spPr>
          <p:txBody>
            <a:bodyPr wrap="square" lIns="91440" tIns="45720" rIns="91440" bIns="45720" anchor="t">
              <a:spAutoFit/>
            </a:bodyPr>
            <a:lstStyle/>
            <a:p>
              <a:pPr algn="ctr"/>
              <a:r>
                <a:rPr lang="en-IN" sz="2000" b="1">
                  <a:solidFill>
                    <a:schemeClr val="bg1"/>
                  </a:solidFill>
                  <a:latin typeface="Montserrat"/>
                </a:rPr>
                <a:t>2</a:t>
              </a:r>
            </a:p>
          </p:txBody>
        </p:sp>
      </p:grpSp>
      <p:sp>
        <p:nvSpPr>
          <p:cNvPr id="86" name="TextBox 85">
            <a:extLst>
              <a:ext uri="{FF2B5EF4-FFF2-40B4-BE49-F238E27FC236}">
                <a16:creationId xmlns:a16="http://schemas.microsoft.com/office/drawing/2014/main" id="{2ED2BBCB-560D-983E-14C5-5A4A526F5738}"/>
              </a:ext>
            </a:extLst>
          </p:cNvPr>
          <p:cNvSpPr txBox="1"/>
          <p:nvPr/>
        </p:nvSpPr>
        <p:spPr>
          <a:xfrm>
            <a:off x="1349966" y="3536679"/>
            <a:ext cx="3996250" cy="3200876"/>
          </a:xfrm>
          <a:prstGeom prst="rect">
            <a:avLst/>
          </a:prstGeom>
          <a:noFill/>
        </p:spPr>
        <p:txBody>
          <a:bodyPr wrap="square" lIns="91440" tIns="45720" rIns="91440" bIns="45720" anchor="t">
            <a:spAutoFit/>
          </a:bodyPr>
          <a:lstStyle/>
          <a:p>
            <a:r>
              <a:rPr lang="en-IN" sz="1600" b="1">
                <a:solidFill>
                  <a:schemeClr val="accent6">
                    <a:lumMod val="60000"/>
                    <a:lumOff val="40000"/>
                  </a:schemeClr>
                </a:solidFill>
                <a:latin typeface="Montserrat"/>
                <a:cs typeface="Times New Roman"/>
              </a:rPr>
              <a:t>Ticketing and Event Updates Integration</a:t>
            </a:r>
            <a:endParaRPr lang="en-US" sz="1600">
              <a:solidFill>
                <a:schemeClr val="accent6">
                  <a:lumMod val="60000"/>
                  <a:lumOff val="40000"/>
                </a:schemeClr>
              </a:solidFill>
              <a:latin typeface="Montserrat"/>
              <a:cs typeface="Times New Roman"/>
            </a:endParaRPr>
          </a:p>
          <a:p>
            <a:pPr marL="285750" indent="-285750">
              <a:buFont typeface="Arial"/>
              <a:buChar char="•"/>
            </a:pPr>
            <a:r>
              <a:rPr lang="en-IN" sz="1400">
                <a:solidFill>
                  <a:schemeClr val="bg1"/>
                </a:solidFill>
                <a:latin typeface="Montserrat"/>
                <a:ea typeface="+mn-lt"/>
                <a:cs typeface="+mn-lt"/>
              </a:rPr>
              <a:t>Visitors can ask for ticket or event details through the </a:t>
            </a:r>
            <a:r>
              <a:rPr lang="en-IN" sz="1400" b="1" err="1">
                <a:solidFill>
                  <a:schemeClr val="bg1"/>
                </a:solidFill>
                <a:latin typeface="Montserrat"/>
                <a:ea typeface="+mn-lt"/>
                <a:cs typeface="+mn-lt"/>
              </a:rPr>
              <a:t>Streamlit</a:t>
            </a:r>
            <a:r>
              <a:rPr lang="en-IN" sz="1400" b="1">
                <a:solidFill>
                  <a:schemeClr val="bg1"/>
                </a:solidFill>
                <a:latin typeface="Montserrat"/>
                <a:ea typeface="+mn-lt"/>
                <a:cs typeface="+mn-lt"/>
              </a:rPr>
              <a:t> app and</a:t>
            </a:r>
            <a:r>
              <a:rPr lang="en-IN" sz="1400">
                <a:solidFill>
                  <a:schemeClr val="bg1"/>
                </a:solidFill>
                <a:latin typeface="Montserrat"/>
                <a:ea typeface="+mn-lt"/>
                <a:cs typeface="+mn-lt"/>
              </a:rPr>
              <a:t> fetches the relevant information through the </a:t>
            </a:r>
            <a:r>
              <a:rPr lang="en-IN" sz="1400" b="1" err="1">
                <a:solidFill>
                  <a:schemeClr val="bg1"/>
                </a:solidFill>
                <a:latin typeface="Montserrat"/>
                <a:ea typeface="+mn-lt"/>
                <a:cs typeface="+mn-lt"/>
              </a:rPr>
              <a:t>Ollama</a:t>
            </a:r>
            <a:r>
              <a:rPr lang="en-IN" sz="1400">
                <a:solidFill>
                  <a:schemeClr val="bg1"/>
                </a:solidFill>
                <a:latin typeface="Montserrat"/>
                <a:ea typeface="+mn-lt"/>
                <a:cs typeface="+mn-lt"/>
              </a:rPr>
              <a:t> container.</a:t>
            </a:r>
            <a:endParaRPr lang="en-IN" sz="1400" b="1">
              <a:solidFill>
                <a:schemeClr val="bg1"/>
              </a:solidFill>
              <a:latin typeface="Montserrat"/>
              <a:cs typeface="Calibri"/>
            </a:endParaRPr>
          </a:p>
          <a:p>
            <a:pPr marL="285750" indent="-285750">
              <a:buFont typeface="Arial"/>
              <a:buChar char="•"/>
            </a:pPr>
            <a:endParaRPr lang="en-IN" sz="1400">
              <a:solidFill>
                <a:schemeClr val="bg1"/>
              </a:solidFill>
              <a:latin typeface="Montserrat"/>
              <a:ea typeface="+mn-lt"/>
              <a:cs typeface="+mn-lt"/>
            </a:endParaRPr>
          </a:p>
          <a:p>
            <a:pPr marL="285750" indent="-285750">
              <a:buFont typeface="Arial"/>
              <a:buChar char="•"/>
            </a:pPr>
            <a:r>
              <a:rPr lang="en-IN" sz="1400">
                <a:solidFill>
                  <a:schemeClr val="bg1"/>
                </a:solidFill>
                <a:latin typeface="Montserrat"/>
                <a:ea typeface="+mn-lt"/>
                <a:cs typeface="+mn-lt"/>
              </a:rPr>
              <a:t>Provides </a:t>
            </a:r>
            <a:r>
              <a:rPr lang="en-IN" sz="1400" b="1">
                <a:solidFill>
                  <a:schemeClr val="bg1"/>
                </a:solidFill>
                <a:latin typeface="Montserrat"/>
                <a:ea typeface="+mn-lt"/>
                <a:cs typeface="+mn-lt"/>
              </a:rPr>
              <a:t>real-time ticket availability</a:t>
            </a:r>
            <a:r>
              <a:rPr lang="en-IN" sz="1400">
                <a:solidFill>
                  <a:schemeClr val="bg1"/>
                </a:solidFill>
                <a:latin typeface="Montserrat"/>
                <a:ea typeface="+mn-lt"/>
                <a:cs typeface="+mn-lt"/>
              </a:rPr>
              <a:t> and helps visitors </a:t>
            </a:r>
            <a:r>
              <a:rPr lang="en-IN" sz="1400" b="1">
                <a:solidFill>
                  <a:schemeClr val="bg1"/>
                </a:solidFill>
                <a:latin typeface="Montserrat"/>
                <a:ea typeface="+mn-lt"/>
                <a:cs typeface="+mn-lt"/>
              </a:rPr>
              <a:t>book tickets</a:t>
            </a:r>
            <a:r>
              <a:rPr lang="en-IN" sz="1400">
                <a:solidFill>
                  <a:schemeClr val="bg1"/>
                </a:solidFill>
                <a:latin typeface="Montserrat"/>
                <a:ea typeface="+mn-lt"/>
                <a:cs typeface="+mn-lt"/>
              </a:rPr>
              <a:t>.</a:t>
            </a:r>
            <a:endParaRPr lang="en-IN" sz="1400">
              <a:solidFill>
                <a:schemeClr val="bg1"/>
              </a:solidFill>
              <a:latin typeface="Montserrat"/>
              <a:cs typeface="Calibri"/>
            </a:endParaRPr>
          </a:p>
          <a:p>
            <a:pPr marL="285750" indent="-285750">
              <a:buFont typeface="Arial"/>
              <a:buChar char="•"/>
            </a:pPr>
            <a:endParaRPr lang="en-IN" sz="1400">
              <a:solidFill>
                <a:schemeClr val="bg1"/>
              </a:solidFill>
              <a:latin typeface="Montserrat"/>
              <a:ea typeface="+mn-lt"/>
              <a:cs typeface="+mn-lt"/>
            </a:endParaRPr>
          </a:p>
          <a:p>
            <a:pPr marL="285750" indent="-285750">
              <a:buFont typeface="Arial"/>
              <a:buChar char="•"/>
            </a:pPr>
            <a:r>
              <a:rPr lang="en-IN" sz="1400">
                <a:solidFill>
                  <a:schemeClr val="bg1"/>
                </a:solidFill>
                <a:latin typeface="Montserrat"/>
                <a:ea typeface="+mn-lt"/>
                <a:cs typeface="+mn-lt"/>
              </a:rPr>
              <a:t>Sends </a:t>
            </a:r>
            <a:r>
              <a:rPr lang="en-IN" sz="1400" b="1">
                <a:solidFill>
                  <a:schemeClr val="bg1"/>
                </a:solidFill>
                <a:latin typeface="Montserrat"/>
                <a:ea typeface="+mn-lt"/>
                <a:cs typeface="+mn-lt"/>
              </a:rPr>
              <a:t>notifications or alerts</a:t>
            </a:r>
            <a:r>
              <a:rPr lang="en-IN" sz="1400">
                <a:solidFill>
                  <a:schemeClr val="bg1"/>
                </a:solidFill>
                <a:latin typeface="Montserrat"/>
                <a:ea typeface="+mn-lt"/>
                <a:cs typeface="+mn-lt"/>
              </a:rPr>
              <a:t> about upcoming events, exhibitions, or last-minute changes.</a:t>
            </a:r>
            <a:endParaRPr lang="en-IN" sz="1400">
              <a:solidFill>
                <a:schemeClr val="bg1"/>
              </a:solidFill>
              <a:latin typeface="Montserrat"/>
              <a:cs typeface="Calibri"/>
            </a:endParaRPr>
          </a:p>
          <a:p>
            <a:endParaRPr lang="en-IN" sz="1600">
              <a:solidFill>
                <a:schemeClr val="bg1"/>
              </a:solidFill>
              <a:latin typeface="Times New Roman"/>
              <a:cs typeface="Times New Roman"/>
            </a:endParaRPr>
          </a:p>
        </p:txBody>
      </p:sp>
      <p:grpSp>
        <p:nvGrpSpPr>
          <p:cNvPr id="111" name="Group 110">
            <a:extLst>
              <a:ext uri="{FF2B5EF4-FFF2-40B4-BE49-F238E27FC236}">
                <a16:creationId xmlns:a16="http://schemas.microsoft.com/office/drawing/2014/main" id="{711434D6-BB1E-CFE5-A1F4-9E07AEED5B26}"/>
              </a:ext>
            </a:extLst>
          </p:cNvPr>
          <p:cNvGrpSpPr/>
          <p:nvPr/>
        </p:nvGrpSpPr>
        <p:grpSpPr>
          <a:xfrm>
            <a:off x="6086393" y="682413"/>
            <a:ext cx="4686074" cy="2856399"/>
            <a:chOff x="6747753" y="2048261"/>
            <a:chExt cx="4355398" cy="2618704"/>
          </a:xfrm>
        </p:grpSpPr>
        <p:sp>
          <p:nvSpPr>
            <p:cNvPr id="54" name="Rectangle: Rounded Corners 53">
              <a:extLst>
                <a:ext uri="{FF2B5EF4-FFF2-40B4-BE49-F238E27FC236}">
                  <a16:creationId xmlns:a16="http://schemas.microsoft.com/office/drawing/2014/main" id="{DBCA1C10-2384-5861-7BC2-A8242A83A1D6}"/>
                </a:ext>
              </a:extLst>
            </p:cNvPr>
            <p:cNvSpPr/>
            <p:nvPr/>
          </p:nvSpPr>
          <p:spPr>
            <a:xfrm rot="2700000">
              <a:off x="6747753" y="2048261"/>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7" name="TextBox 86">
              <a:extLst>
                <a:ext uri="{FF2B5EF4-FFF2-40B4-BE49-F238E27FC236}">
                  <a16:creationId xmlns:a16="http://schemas.microsoft.com/office/drawing/2014/main" id="{5C748C63-2DA1-6E9A-5378-64028CF3A987}"/>
                </a:ext>
              </a:extLst>
            </p:cNvPr>
            <p:cNvSpPr txBox="1"/>
            <p:nvPr/>
          </p:nvSpPr>
          <p:spPr>
            <a:xfrm>
              <a:off x="7624485" y="2155695"/>
              <a:ext cx="3478666" cy="2511270"/>
            </a:xfrm>
            <a:prstGeom prst="rect">
              <a:avLst/>
            </a:prstGeom>
            <a:noFill/>
          </p:spPr>
          <p:txBody>
            <a:bodyPr wrap="square" lIns="91440" tIns="45720" rIns="91440" bIns="45720" anchor="t">
              <a:spAutoFit/>
            </a:bodyPr>
            <a:lstStyle/>
            <a:p>
              <a:r>
                <a:rPr lang="en-IN" sz="1600" b="1">
                  <a:solidFill>
                    <a:schemeClr val="accent6">
                      <a:lumMod val="60000"/>
                      <a:lumOff val="40000"/>
                    </a:schemeClr>
                  </a:solidFill>
                  <a:latin typeface="Montserrat"/>
                  <a:cs typeface="Times New Roman"/>
                </a:rPr>
                <a:t>Navigation and Way finding within the Museum</a:t>
              </a:r>
              <a:endParaRPr lang="en-US" sz="1600">
                <a:solidFill>
                  <a:schemeClr val="accent6">
                    <a:lumMod val="60000"/>
                    <a:lumOff val="40000"/>
                  </a:schemeClr>
                </a:solidFill>
                <a:latin typeface="Montserrat"/>
                <a:cs typeface="Times New Roman"/>
              </a:endParaRPr>
            </a:p>
            <a:p>
              <a:pPr marL="285750" indent="-285750">
                <a:buFont typeface="Arial"/>
                <a:buChar char="•"/>
              </a:pPr>
              <a:r>
                <a:rPr lang="en-IN" sz="1400">
                  <a:solidFill>
                    <a:schemeClr val="bg1"/>
                  </a:solidFill>
                  <a:latin typeface="Montserrat"/>
                  <a:ea typeface="+mn-lt"/>
                  <a:cs typeface="+mn-lt"/>
                </a:rPr>
                <a:t>Visitors ask questions through the </a:t>
              </a:r>
              <a:r>
                <a:rPr lang="en-IN" sz="1400" err="1">
                  <a:solidFill>
                    <a:schemeClr val="bg1"/>
                  </a:solidFill>
                  <a:latin typeface="Montserrat"/>
                  <a:ea typeface="+mn-lt"/>
                  <a:cs typeface="+mn-lt"/>
                </a:rPr>
                <a:t>Streamlit</a:t>
              </a:r>
              <a:r>
                <a:rPr lang="en-IN" sz="1400">
                  <a:solidFill>
                    <a:schemeClr val="bg1"/>
                  </a:solidFill>
                  <a:latin typeface="Montserrat"/>
                  <a:ea typeface="+mn-lt"/>
                  <a:cs typeface="+mn-lt"/>
                </a:rPr>
                <a:t> app, like “How do I get to the art gallery?”</a:t>
              </a:r>
              <a:endParaRPr lang="en-IN" sz="1400">
                <a:solidFill>
                  <a:schemeClr val="bg1"/>
                </a:solidFill>
                <a:latin typeface="Montserrat"/>
                <a:cs typeface="Calibri"/>
              </a:endParaRPr>
            </a:p>
            <a:p>
              <a:pPr marL="285750" indent="-285750">
                <a:buFont typeface="Arial"/>
                <a:buChar char="•"/>
              </a:pPr>
              <a:endParaRPr lang="en-IN" sz="1400">
                <a:solidFill>
                  <a:schemeClr val="bg1"/>
                </a:solidFill>
                <a:latin typeface="Montserrat"/>
                <a:ea typeface="+mn-lt"/>
                <a:cs typeface="+mn-lt"/>
              </a:endParaRPr>
            </a:p>
            <a:p>
              <a:pPr marL="285750" indent="-285750">
                <a:buFont typeface="Arial"/>
                <a:buChar char="•"/>
              </a:pPr>
              <a:r>
                <a:rPr lang="en-IN" sz="1400" b="1" err="1">
                  <a:solidFill>
                    <a:schemeClr val="bg1"/>
                  </a:solidFill>
                  <a:latin typeface="Montserrat"/>
                  <a:ea typeface="+mn-lt"/>
                  <a:cs typeface="+mn-lt"/>
                </a:rPr>
                <a:t>Ollama</a:t>
              </a:r>
              <a:r>
                <a:rPr lang="en-IN" sz="1400">
                  <a:solidFill>
                    <a:schemeClr val="bg1"/>
                  </a:solidFill>
                  <a:latin typeface="Montserrat"/>
                  <a:ea typeface="+mn-lt"/>
                  <a:cs typeface="+mn-lt"/>
                </a:rPr>
                <a:t> processes the request and provides </a:t>
              </a:r>
              <a:r>
                <a:rPr lang="en-IN" sz="1400" b="1">
                  <a:solidFill>
                    <a:schemeClr val="bg1"/>
                  </a:solidFill>
                  <a:latin typeface="Montserrat"/>
                  <a:ea typeface="+mn-lt"/>
                  <a:cs typeface="+mn-lt"/>
                </a:rPr>
                <a:t>navigation instructions</a:t>
              </a:r>
              <a:r>
                <a:rPr lang="en-IN" sz="1400">
                  <a:solidFill>
                    <a:schemeClr val="bg1"/>
                  </a:solidFill>
                  <a:latin typeface="Montserrat"/>
                  <a:ea typeface="+mn-lt"/>
                  <a:cs typeface="+mn-lt"/>
                </a:rPr>
                <a:t>.</a:t>
              </a:r>
              <a:endParaRPr lang="en-IN" sz="1400">
                <a:solidFill>
                  <a:schemeClr val="bg1"/>
                </a:solidFill>
                <a:latin typeface="Montserrat"/>
                <a:cs typeface="Calibri"/>
              </a:endParaRPr>
            </a:p>
            <a:p>
              <a:pPr marL="285750" indent="-285750">
                <a:buFont typeface="Arial"/>
                <a:buChar char="•"/>
              </a:pPr>
              <a:endParaRPr lang="en-IN" sz="1400">
                <a:solidFill>
                  <a:schemeClr val="bg1"/>
                </a:solidFill>
                <a:latin typeface="Montserrat"/>
                <a:ea typeface="+mn-lt"/>
                <a:cs typeface="+mn-lt"/>
              </a:endParaRPr>
            </a:p>
            <a:p>
              <a:pPr marL="285750" indent="-285750">
                <a:buFont typeface="Arial"/>
                <a:buChar char="•"/>
              </a:pPr>
              <a:r>
                <a:rPr lang="en-IN" sz="1400">
                  <a:solidFill>
                    <a:schemeClr val="bg1"/>
                  </a:solidFill>
                  <a:latin typeface="Montserrat"/>
                  <a:ea typeface="+mn-lt"/>
                  <a:cs typeface="+mn-lt"/>
                </a:rPr>
                <a:t>Directs visitors to specific exhibits, restrooms, cafes, or exits.</a:t>
              </a:r>
              <a:endParaRPr lang="en-IN" sz="1400">
                <a:solidFill>
                  <a:schemeClr val="bg1"/>
                </a:solidFill>
                <a:latin typeface="Montserrat"/>
                <a:cs typeface="Times New Roman"/>
              </a:endParaRPr>
            </a:p>
            <a:p>
              <a:endParaRPr lang="en-IN" sz="1400">
                <a:solidFill>
                  <a:schemeClr val="bg1"/>
                </a:solidFill>
                <a:latin typeface="Montserrat" panose="00000500000000000000" pitchFamily="2" charset="0"/>
                <a:cs typeface="Calibri"/>
              </a:endParaRPr>
            </a:p>
          </p:txBody>
        </p:sp>
        <p:sp>
          <p:nvSpPr>
            <p:cNvPr id="97" name="TextBox 96">
              <a:extLst>
                <a:ext uri="{FF2B5EF4-FFF2-40B4-BE49-F238E27FC236}">
                  <a16:creationId xmlns:a16="http://schemas.microsoft.com/office/drawing/2014/main" id="{6E834F62-18C9-B789-E3A1-CA94BD0066B6}"/>
                </a:ext>
              </a:extLst>
            </p:cNvPr>
            <p:cNvSpPr txBox="1"/>
            <p:nvPr/>
          </p:nvSpPr>
          <p:spPr>
            <a:xfrm>
              <a:off x="6772895" y="2109509"/>
              <a:ext cx="472322" cy="400110"/>
            </a:xfrm>
            <a:prstGeom prst="rect">
              <a:avLst/>
            </a:prstGeom>
            <a:noFill/>
          </p:spPr>
          <p:txBody>
            <a:bodyPr wrap="square" lIns="91440" tIns="45720" rIns="91440" bIns="45720" anchor="t">
              <a:spAutoFit/>
            </a:bodyPr>
            <a:lstStyle/>
            <a:p>
              <a:pPr algn="ctr"/>
              <a:r>
                <a:rPr lang="en-IN" sz="2000" b="1">
                  <a:solidFill>
                    <a:schemeClr val="bg1"/>
                  </a:solidFill>
                  <a:latin typeface="Montserrat" panose="00000500000000000000" pitchFamily="2" charset="0"/>
                </a:rPr>
                <a:t>3</a:t>
              </a:r>
            </a:p>
          </p:txBody>
        </p:sp>
      </p:grpSp>
      <p:sp>
        <p:nvSpPr>
          <p:cNvPr id="98" name="TextBox 97">
            <a:extLst>
              <a:ext uri="{FF2B5EF4-FFF2-40B4-BE49-F238E27FC236}">
                <a16:creationId xmlns:a16="http://schemas.microsoft.com/office/drawing/2014/main" id="{3C81B29F-57C9-99E6-48B3-887F6DBFE1CE}"/>
              </a:ext>
            </a:extLst>
          </p:cNvPr>
          <p:cNvSpPr txBox="1"/>
          <p:nvPr/>
        </p:nvSpPr>
        <p:spPr>
          <a:xfrm>
            <a:off x="6772895" y="2986718"/>
            <a:ext cx="472322" cy="400110"/>
          </a:xfrm>
          <a:prstGeom prst="rect">
            <a:avLst/>
          </a:prstGeom>
          <a:noFill/>
        </p:spPr>
        <p:txBody>
          <a:bodyPr wrap="square" lIns="91440" tIns="45720" rIns="91440" bIns="45720" anchor="t">
            <a:spAutoFit/>
          </a:bodyPr>
          <a:lstStyle/>
          <a:p>
            <a:pPr algn="ctr"/>
            <a:endParaRPr lang="en-IN" sz="2000" b="1">
              <a:solidFill>
                <a:schemeClr val="bg1"/>
              </a:solidFill>
              <a:latin typeface="Montserrat" panose="00000500000000000000" pitchFamily="2" charset="0"/>
            </a:endParaRPr>
          </a:p>
        </p:txBody>
      </p:sp>
      <p:grpSp>
        <p:nvGrpSpPr>
          <p:cNvPr id="109" name="Group 108">
            <a:extLst>
              <a:ext uri="{FF2B5EF4-FFF2-40B4-BE49-F238E27FC236}">
                <a16:creationId xmlns:a16="http://schemas.microsoft.com/office/drawing/2014/main" id="{015B8EC0-3CA3-25C2-CF7F-56C8CA55DE54}"/>
              </a:ext>
            </a:extLst>
          </p:cNvPr>
          <p:cNvGrpSpPr/>
          <p:nvPr/>
        </p:nvGrpSpPr>
        <p:grpSpPr>
          <a:xfrm>
            <a:off x="6090431" y="3429697"/>
            <a:ext cx="5271522" cy="3323986"/>
            <a:chOff x="6772895" y="3809471"/>
            <a:chExt cx="4042708" cy="3066692"/>
          </a:xfrm>
        </p:grpSpPr>
        <p:sp>
          <p:nvSpPr>
            <p:cNvPr id="66" name="Rectangle: Rounded Corners 65">
              <a:extLst>
                <a:ext uri="{FF2B5EF4-FFF2-40B4-BE49-F238E27FC236}">
                  <a16:creationId xmlns:a16="http://schemas.microsoft.com/office/drawing/2014/main" id="{1D52C68E-60D8-4EBB-7A88-062508D06266}"/>
                </a:ext>
              </a:extLst>
            </p:cNvPr>
            <p:cNvSpPr/>
            <p:nvPr/>
          </p:nvSpPr>
          <p:spPr>
            <a:xfrm rot="2700000">
              <a:off x="6785977" y="3846033"/>
              <a:ext cx="469549" cy="401322"/>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9" name="TextBox 88">
              <a:extLst>
                <a:ext uri="{FF2B5EF4-FFF2-40B4-BE49-F238E27FC236}">
                  <a16:creationId xmlns:a16="http://schemas.microsoft.com/office/drawing/2014/main" id="{45F6A358-D15B-8403-7B62-C9DB656E2EFE}"/>
                </a:ext>
              </a:extLst>
            </p:cNvPr>
            <p:cNvSpPr txBox="1"/>
            <p:nvPr/>
          </p:nvSpPr>
          <p:spPr>
            <a:xfrm>
              <a:off x="7523843" y="3809471"/>
              <a:ext cx="3291760" cy="3066692"/>
            </a:xfrm>
            <a:prstGeom prst="rect">
              <a:avLst/>
            </a:prstGeom>
            <a:noFill/>
          </p:spPr>
          <p:txBody>
            <a:bodyPr wrap="square" lIns="91440" tIns="45720" rIns="91440" bIns="45720" anchor="t">
              <a:spAutoFit/>
            </a:bodyPr>
            <a:lstStyle/>
            <a:p>
              <a:r>
                <a:rPr lang="en-IN" b="1">
                  <a:solidFill>
                    <a:schemeClr val="accent6">
                      <a:lumMod val="60000"/>
                      <a:lumOff val="40000"/>
                    </a:schemeClr>
                  </a:solidFill>
                  <a:latin typeface="Montserrat"/>
                </a:rPr>
                <a:t>Personalized Exhibit Recommendations</a:t>
              </a:r>
              <a:endParaRPr lang="en-US">
                <a:solidFill>
                  <a:schemeClr val="accent6">
                    <a:lumMod val="60000"/>
                    <a:lumOff val="40000"/>
                  </a:schemeClr>
                </a:solidFill>
                <a:latin typeface="Montserrat"/>
                <a:cs typeface="Calibri"/>
              </a:endParaRPr>
            </a:p>
            <a:p>
              <a:pPr marL="285750" indent="-285750">
                <a:buFont typeface="Arial"/>
                <a:buChar char="•"/>
              </a:pPr>
              <a:r>
                <a:rPr lang="en-IN" sz="1600">
                  <a:solidFill>
                    <a:schemeClr val="bg1"/>
                  </a:solidFill>
                  <a:latin typeface="Montserrat"/>
                  <a:ea typeface="+mn-lt"/>
                  <a:cs typeface="+mn-lt"/>
                </a:rPr>
                <a:t>User interacts with the chatbot via </a:t>
              </a:r>
              <a:r>
                <a:rPr lang="en-IN" sz="1600" b="1" err="1">
                  <a:solidFill>
                    <a:schemeClr val="bg1"/>
                  </a:solidFill>
                  <a:latin typeface="Montserrat"/>
                  <a:ea typeface="+mn-lt"/>
                  <a:cs typeface="+mn-lt"/>
                </a:rPr>
                <a:t>Streamlit</a:t>
              </a:r>
              <a:r>
                <a:rPr lang="en-IN" sz="1600">
                  <a:solidFill>
                    <a:schemeClr val="bg1"/>
                  </a:solidFill>
                  <a:latin typeface="Montserrat"/>
                  <a:ea typeface="+mn-lt"/>
                  <a:cs typeface="+mn-lt"/>
                </a:rPr>
                <a:t> to describe their interests (e.g., “I love ancient artifacts”).</a:t>
              </a:r>
              <a:endParaRPr lang="en-IN" sz="1600">
                <a:solidFill>
                  <a:schemeClr val="bg1"/>
                </a:solidFill>
                <a:latin typeface="Montserrat"/>
                <a:cs typeface="Calibri"/>
              </a:endParaRPr>
            </a:p>
            <a:p>
              <a:pPr marL="285750" indent="-285750">
                <a:buFont typeface="Arial"/>
                <a:buChar char="•"/>
              </a:pPr>
              <a:endParaRPr lang="en-IN" sz="1600">
                <a:solidFill>
                  <a:schemeClr val="bg1"/>
                </a:solidFill>
                <a:latin typeface="Montserrat"/>
                <a:ea typeface="+mn-lt"/>
                <a:cs typeface="+mn-lt"/>
              </a:endParaRPr>
            </a:p>
            <a:p>
              <a:pPr marL="285750" indent="-285750">
                <a:buFont typeface="Arial"/>
                <a:buChar char="•"/>
              </a:pPr>
              <a:r>
                <a:rPr lang="en-IN" sz="1600" b="1" err="1">
                  <a:solidFill>
                    <a:schemeClr val="bg1"/>
                  </a:solidFill>
                  <a:latin typeface="Montserrat"/>
                  <a:ea typeface="+mn-lt"/>
                  <a:cs typeface="+mn-lt"/>
                </a:rPr>
                <a:t>Ollama</a:t>
              </a:r>
              <a:r>
                <a:rPr lang="en-IN" sz="1600">
                  <a:solidFill>
                    <a:schemeClr val="bg1"/>
                  </a:solidFill>
                  <a:latin typeface="Montserrat"/>
                  <a:ea typeface="+mn-lt"/>
                  <a:cs typeface="+mn-lt"/>
                </a:rPr>
                <a:t> backend uses </a:t>
              </a:r>
              <a:r>
                <a:rPr lang="en-IN" sz="1600" b="1">
                  <a:solidFill>
                    <a:schemeClr val="bg1"/>
                  </a:solidFill>
                  <a:latin typeface="Montserrat"/>
                  <a:ea typeface="+mn-lt"/>
                  <a:cs typeface="+mn-lt"/>
                </a:rPr>
                <a:t>machine learning</a:t>
              </a:r>
              <a:r>
                <a:rPr lang="en-IN" sz="1600">
                  <a:solidFill>
                    <a:schemeClr val="bg1"/>
                  </a:solidFill>
                  <a:latin typeface="Montserrat"/>
                  <a:ea typeface="+mn-lt"/>
                  <a:cs typeface="+mn-lt"/>
                </a:rPr>
                <a:t> to </a:t>
              </a:r>
              <a:r>
                <a:rPr lang="en-IN" sz="1600" err="1">
                  <a:solidFill>
                    <a:schemeClr val="bg1"/>
                  </a:solidFill>
                  <a:latin typeface="Montserrat"/>
                  <a:ea typeface="+mn-lt"/>
                  <a:cs typeface="+mn-lt"/>
                </a:rPr>
                <a:t>analyze</a:t>
              </a:r>
              <a:r>
                <a:rPr lang="en-IN" sz="1600">
                  <a:solidFill>
                    <a:schemeClr val="bg1"/>
                  </a:solidFill>
                  <a:latin typeface="Montserrat"/>
                  <a:ea typeface="+mn-lt"/>
                  <a:cs typeface="+mn-lt"/>
                </a:rPr>
                <a:t> user input and recommend relevant exhibits.</a:t>
              </a:r>
              <a:endParaRPr lang="en-IN" sz="1600">
                <a:solidFill>
                  <a:schemeClr val="bg1"/>
                </a:solidFill>
                <a:latin typeface="Montserrat"/>
                <a:cs typeface="Calibri"/>
              </a:endParaRPr>
            </a:p>
            <a:p>
              <a:pPr marL="285750" indent="-285750">
                <a:buFont typeface="Arial"/>
                <a:buChar char="•"/>
              </a:pPr>
              <a:endParaRPr lang="en-IN" sz="1600">
                <a:solidFill>
                  <a:schemeClr val="bg1"/>
                </a:solidFill>
                <a:latin typeface="Montserrat"/>
                <a:ea typeface="+mn-lt"/>
                <a:cs typeface="+mn-lt"/>
              </a:endParaRPr>
            </a:p>
            <a:p>
              <a:pPr marL="285750" indent="-285750">
                <a:buFont typeface="Arial"/>
                <a:buChar char="•"/>
              </a:pPr>
              <a:r>
                <a:rPr lang="en-IN" sz="1600">
                  <a:solidFill>
                    <a:schemeClr val="bg1"/>
                  </a:solidFill>
                  <a:latin typeface="Montserrat"/>
                  <a:ea typeface="+mn-lt"/>
                  <a:cs typeface="+mn-lt"/>
                </a:rPr>
                <a:t>Improves visitor satisfaction by guiding them to</a:t>
              </a:r>
              <a:r>
                <a:rPr lang="en-IN" sz="1600" b="1">
                  <a:solidFill>
                    <a:schemeClr val="bg1"/>
                  </a:solidFill>
                  <a:latin typeface="Montserrat"/>
                  <a:ea typeface="+mn-lt"/>
                  <a:cs typeface="+mn-lt"/>
                </a:rPr>
                <a:t> events</a:t>
              </a:r>
              <a:r>
                <a:rPr lang="en-IN" sz="1600">
                  <a:solidFill>
                    <a:schemeClr val="bg1"/>
                  </a:solidFill>
                  <a:latin typeface="Montserrat"/>
                  <a:ea typeface="+mn-lt"/>
                  <a:cs typeface="+mn-lt"/>
                </a:rPr>
                <a:t> they like.</a:t>
              </a:r>
              <a:endParaRPr lang="en-IN" sz="1600">
                <a:solidFill>
                  <a:schemeClr val="bg1"/>
                </a:solidFill>
                <a:latin typeface="Montserrat"/>
                <a:cs typeface="Calibri"/>
              </a:endParaRPr>
            </a:p>
            <a:p>
              <a:endParaRPr lang="en-IN" sz="1400">
                <a:solidFill>
                  <a:schemeClr val="bg1"/>
                </a:solidFill>
                <a:latin typeface="Montserrat" panose="00000500000000000000" pitchFamily="2" charset="0"/>
              </a:endParaRPr>
            </a:p>
          </p:txBody>
        </p:sp>
        <p:sp>
          <p:nvSpPr>
            <p:cNvPr id="99" name="TextBox 98">
              <a:extLst>
                <a:ext uri="{FF2B5EF4-FFF2-40B4-BE49-F238E27FC236}">
                  <a16:creationId xmlns:a16="http://schemas.microsoft.com/office/drawing/2014/main" id="{5D6B6490-9A82-E9C5-8ED5-DB2DC964656E}"/>
                </a:ext>
              </a:extLst>
            </p:cNvPr>
            <p:cNvSpPr txBox="1"/>
            <p:nvPr/>
          </p:nvSpPr>
          <p:spPr>
            <a:xfrm>
              <a:off x="6772895" y="3863927"/>
              <a:ext cx="472322" cy="369140"/>
            </a:xfrm>
            <a:prstGeom prst="rect">
              <a:avLst/>
            </a:prstGeom>
            <a:noFill/>
          </p:spPr>
          <p:txBody>
            <a:bodyPr wrap="square" lIns="91440" tIns="45720" rIns="91440" bIns="45720" anchor="t">
              <a:spAutoFit/>
            </a:bodyPr>
            <a:lstStyle/>
            <a:p>
              <a:pPr algn="ctr"/>
              <a:r>
                <a:rPr lang="en-IN" sz="2000" b="1">
                  <a:solidFill>
                    <a:schemeClr val="bg1"/>
                  </a:solidFill>
                  <a:latin typeface="Montserrat" panose="00000500000000000000" pitchFamily="2" charset="0"/>
                </a:rPr>
                <a:t>4</a:t>
              </a:r>
            </a:p>
          </p:txBody>
        </p:sp>
      </p:grpSp>
    </p:spTree>
    <p:extLst>
      <p:ext uri="{BB962C8B-B14F-4D97-AF65-F5344CB8AC3E}">
        <p14:creationId xmlns:p14="http://schemas.microsoft.com/office/powerpoint/2010/main" val="343893221"/>
      </p:ext>
    </p:extLst>
  </p:cSld>
  <p:clrMapOvr>
    <a:masterClrMapping/>
  </p:clrMapOvr>
</p:sld>
</file>

<file path=ppt/theme/theme1.xml><?xml version="1.0" encoding="utf-8"?>
<a:theme xmlns:a="http://schemas.openxmlformats.org/drawingml/2006/main" name="Office Theme">
  <a:themeElements>
    <a:clrScheme name="Custom 435">
      <a:dk1>
        <a:sysClr val="windowText" lastClr="000000"/>
      </a:dk1>
      <a:lt1>
        <a:sysClr val="window" lastClr="FFFFFF"/>
      </a:lt1>
      <a:dk2>
        <a:srgbClr val="44546A"/>
      </a:dk2>
      <a:lt2>
        <a:srgbClr val="E7E6E6"/>
      </a:lt2>
      <a:accent1>
        <a:srgbClr val="4826DC"/>
      </a:accent1>
      <a:accent2>
        <a:srgbClr val="5826DD"/>
      </a:accent2>
      <a:accent3>
        <a:srgbClr val="7326DE"/>
      </a:accent3>
      <a:accent4>
        <a:srgbClr val="8827E0"/>
      </a:accent4>
      <a:accent5>
        <a:srgbClr val="8827E0"/>
      </a:accent5>
      <a:accent6>
        <a:srgbClr val="A027E1"/>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2107</Words>
  <Application>Microsoft Office PowerPoint</Application>
  <PresentationFormat>Widescreen</PresentationFormat>
  <Paragraphs>224</Paragraphs>
  <Slides>31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31</vt:i4>
      </vt:variant>
    </vt:vector>
  </HeadingPairs>
  <TitlesOfParts>
    <vt:vector size="42" baseType="lpstr">
      <vt:lpstr>Aptos Display</vt:lpstr>
      <vt:lpstr>Arial</vt:lpstr>
      <vt:lpstr>Arial,Sans-Serif</vt:lpstr>
      <vt:lpstr>Calibri</vt:lpstr>
      <vt:lpstr>Calibri Light</vt:lpstr>
      <vt:lpstr>Constantia</vt:lpstr>
      <vt:lpstr>Lucida Sans</vt:lpstr>
      <vt:lpstr>Montserrat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SlideEgg</dc:creator>
  <cp:lastModifiedBy>Akansha Gupta</cp:lastModifiedBy>
  <cp:revision>21</cp:revision>
  <dcterms:created xsi:type="dcterms:W3CDTF">2023-06-27T03:48:36Z</dcterms:created>
  <dcterms:modified xsi:type="dcterms:W3CDTF">2024-11-09T17:26:43Z</dcterms:modified>
</cp:coreProperties>
</file>